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9" r:id="rId22"/>
    <p:sldId id="278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92" r:id="rId33"/>
    <p:sldId id="289" r:id="rId34"/>
    <p:sldId id="290" r:id="rId35"/>
    <p:sldId id="291" r:id="rId36"/>
    <p:sldId id="330" r:id="rId37"/>
    <p:sldId id="331" r:id="rId38"/>
    <p:sldId id="332" r:id="rId39"/>
    <p:sldId id="336" r:id="rId40"/>
    <p:sldId id="293" r:id="rId41"/>
    <p:sldId id="321" r:id="rId42"/>
    <p:sldId id="322" r:id="rId43"/>
    <p:sldId id="325" r:id="rId44"/>
    <p:sldId id="326" r:id="rId45"/>
    <p:sldId id="327" r:id="rId46"/>
    <p:sldId id="328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6" r:id="rId57"/>
    <p:sldId id="310" r:id="rId58"/>
    <p:sldId id="315" r:id="rId59"/>
    <p:sldId id="329" r:id="rId60"/>
    <p:sldId id="303" r:id="rId61"/>
    <p:sldId id="307" r:id="rId62"/>
    <p:sldId id="304" r:id="rId63"/>
    <p:sldId id="305" r:id="rId64"/>
    <p:sldId id="308" r:id="rId65"/>
    <p:sldId id="309" r:id="rId66"/>
    <p:sldId id="312" r:id="rId67"/>
    <p:sldId id="313" r:id="rId68"/>
    <p:sldId id="314" r:id="rId69"/>
    <p:sldId id="311" r:id="rId70"/>
    <p:sldId id="316" r:id="rId71"/>
    <p:sldId id="317" r:id="rId72"/>
    <p:sldId id="318" r:id="rId73"/>
    <p:sldId id="319" r:id="rId74"/>
    <p:sldId id="320" r:id="rId75"/>
    <p:sldId id="334" r:id="rId76"/>
    <p:sldId id="323" r:id="rId77"/>
    <p:sldId id="324" r:id="rId78"/>
    <p:sldId id="333" r:id="rId79"/>
    <p:sldId id="335" r:id="rId80"/>
    <p:sldId id="337" r:id="rId81"/>
    <p:sldId id="338" r:id="rId82"/>
    <p:sldId id="339" r:id="rId83"/>
    <p:sldId id="341" r:id="rId84"/>
    <p:sldId id="340" r:id="rId85"/>
    <p:sldId id="342" r:id="rId86"/>
    <p:sldId id="343" r:id="rId87"/>
    <p:sldId id="353" r:id="rId88"/>
    <p:sldId id="352" r:id="rId89"/>
    <p:sldId id="350" r:id="rId90"/>
    <p:sldId id="351" r:id="rId91"/>
    <p:sldId id="345" r:id="rId92"/>
    <p:sldId id="344" r:id="rId93"/>
    <p:sldId id="347" r:id="rId94"/>
    <p:sldId id="349" r:id="rId95"/>
    <p:sldId id="348" r:id="rId96"/>
    <p:sldId id="354" r:id="rId97"/>
    <p:sldId id="357" r:id="rId98"/>
    <p:sldId id="375" r:id="rId99"/>
    <p:sldId id="355" r:id="rId100"/>
    <p:sldId id="356" r:id="rId101"/>
    <p:sldId id="358" r:id="rId102"/>
    <p:sldId id="360" r:id="rId103"/>
    <p:sldId id="361" r:id="rId104"/>
    <p:sldId id="359" r:id="rId105"/>
    <p:sldId id="362" r:id="rId106"/>
    <p:sldId id="363" r:id="rId107"/>
    <p:sldId id="364" r:id="rId108"/>
    <p:sldId id="365" r:id="rId109"/>
    <p:sldId id="376" r:id="rId110"/>
    <p:sldId id="377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8" r:id="rId121"/>
    <p:sldId id="380" r:id="rId122"/>
    <p:sldId id="381" r:id="rId123"/>
    <p:sldId id="382" r:id="rId124"/>
    <p:sldId id="383" r:id="rId125"/>
    <p:sldId id="379" r:id="rId126"/>
    <p:sldId id="387" r:id="rId127"/>
    <p:sldId id="384" r:id="rId128"/>
    <p:sldId id="386" r:id="rId129"/>
    <p:sldId id="388" r:id="rId130"/>
    <p:sldId id="389" r:id="rId131"/>
    <p:sldId id="385" r:id="rId132"/>
    <p:sldId id="390" r:id="rId133"/>
    <p:sldId id="391" r:id="rId134"/>
    <p:sldId id="392" r:id="rId135"/>
    <p:sldId id="396" r:id="rId136"/>
    <p:sldId id="402" r:id="rId137"/>
    <p:sldId id="401" r:id="rId138"/>
    <p:sldId id="399" r:id="rId139"/>
    <p:sldId id="400" r:id="rId140"/>
    <p:sldId id="403" r:id="rId141"/>
    <p:sldId id="393" r:id="rId142"/>
    <p:sldId id="397" r:id="rId143"/>
    <p:sldId id="398" r:id="rId144"/>
    <p:sldId id="408" r:id="rId145"/>
    <p:sldId id="394" r:id="rId146"/>
    <p:sldId id="404" r:id="rId147"/>
    <p:sldId id="395" r:id="rId148"/>
    <p:sldId id="409" r:id="rId149"/>
    <p:sldId id="405" r:id="rId150"/>
    <p:sldId id="410" r:id="rId151"/>
    <p:sldId id="407" r:id="rId152"/>
    <p:sldId id="406" r:id="rId153"/>
    <p:sldId id="411" r:id="rId154"/>
    <p:sldId id="412" r:id="rId155"/>
    <p:sldId id="413" r:id="rId156"/>
    <p:sldId id="414" r:id="rId157"/>
    <p:sldId id="416" r:id="rId158"/>
    <p:sldId id="417" r:id="rId159"/>
    <p:sldId id="418" r:id="rId160"/>
    <p:sldId id="420" r:id="rId161"/>
    <p:sldId id="419" r:id="rId162"/>
    <p:sldId id="421" r:id="rId163"/>
    <p:sldId id="415" r:id="rId164"/>
    <p:sldId id="422" r:id="rId165"/>
    <p:sldId id="423" r:id="rId166"/>
    <p:sldId id="424" r:id="rId167"/>
    <p:sldId id="426" r:id="rId168"/>
    <p:sldId id="425" r:id="rId169"/>
    <p:sldId id="427" r:id="rId170"/>
    <p:sldId id="429" r:id="rId171"/>
    <p:sldId id="428" r:id="rId172"/>
    <p:sldId id="430" r:id="rId173"/>
    <p:sldId id="431" r:id="rId174"/>
    <p:sldId id="432" r:id="rId175"/>
    <p:sldId id="433" r:id="rId176"/>
    <p:sldId id="434" r:id="rId177"/>
    <p:sldId id="436" r:id="rId178"/>
    <p:sldId id="435" r:id="rId179"/>
    <p:sldId id="437" r:id="rId180"/>
    <p:sldId id="467" r:id="rId181"/>
    <p:sldId id="447" r:id="rId182"/>
    <p:sldId id="444" r:id="rId183"/>
    <p:sldId id="446" r:id="rId184"/>
    <p:sldId id="445" r:id="rId185"/>
    <p:sldId id="455" r:id="rId186"/>
    <p:sldId id="451" r:id="rId187"/>
    <p:sldId id="453" r:id="rId188"/>
    <p:sldId id="448" r:id="rId189"/>
    <p:sldId id="454" r:id="rId190"/>
    <p:sldId id="450" r:id="rId191"/>
    <p:sldId id="452" r:id="rId192"/>
    <p:sldId id="449" r:id="rId193"/>
    <p:sldId id="438" r:id="rId194"/>
    <p:sldId id="439" r:id="rId195"/>
    <p:sldId id="441" r:id="rId196"/>
    <p:sldId id="443" r:id="rId197"/>
    <p:sldId id="440" r:id="rId198"/>
    <p:sldId id="442" r:id="rId199"/>
    <p:sldId id="456" r:id="rId200"/>
    <p:sldId id="457" r:id="rId201"/>
    <p:sldId id="458" r:id="rId202"/>
    <p:sldId id="459" r:id="rId203"/>
    <p:sldId id="460" r:id="rId204"/>
    <p:sldId id="461" r:id="rId205"/>
    <p:sldId id="463" r:id="rId206"/>
    <p:sldId id="464" r:id="rId207"/>
    <p:sldId id="465" r:id="rId208"/>
    <p:sldId id="466" r:id="rId209"/>
    <p:sldId id="468" r:id="rId2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180" d="100"/>
          <a:sy n="180" d="100"/>
        </p:scale>
        <p:origin x="288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61DB4-7CB4-4D2B-91C1-B2D236BE5EAB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C029E-3282-4A25-AEBE-A81BF9DD48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3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C029E-3282-4A25-AEBE-A81BF9DD485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89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AF8BA-4C41-4302-82C1-74D1692FE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03BAF2-2A2A-4D3F-868C-9B6BF45CE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CFABA5-B223-41D5-BB2B-4DC88E01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DEC830-AFFE-4283-BF78-EEAB53A1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AE654E-F0C9-4CB1-B8EA-5F3B7FC3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72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45BC2-B4CD-4F84-94E0-EFE25986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49CF86-2061-44C8-B8F2-8FD10C7C0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A149A6-8774-4DDD-95B1-C8332C06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7B4657-CB68-491E-B13F-E8CB6231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625DDC-599E-4232-AF0B-5C4ADFBE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47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D665486-4D6F-4907-A1B2-501D2811E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A6F409-599B-434D-BFB8-0BEC23D3D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B9A17A-AA43-4E37-8824-654746B21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4ED555-DF76-4D01-90B6-FC574784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3B376-0C3A-4849-BDC0-ED5F2E4F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8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01501-BE05-4559-ADB3-A312E258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21A8C-50FB-4F2F-8B16-DCBC0C5A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DF28A9-3854-4C1A-A693-FCAA4B11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FEB615-236F-4CAC-89E3-ADB1AC02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8359B9-1037-42E8-9649-756D0F83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70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17573-FFB1-40CC-BEFC-3A91E3C9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384C45-0366-4D49-9195-728DEFA13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28C1B-8F84-4754-BF81-EEB01721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1DE67F-531C-4D03-BE4B-BE07230C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1865D3-1480-429C-BB88-00DF027D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53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1EE4F-6CB8-4B6F-A7D2-F2D9D24D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B7A1B-9FE8-43EE-8120-6ACE49FA0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BDE407-0352-4896-B8FF-B30AA4760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B407D9-CF5D-4783-A2F0-CCA83930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47B435-3868-40FE-A2B0-82DFAAF1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812F91-70CE-4259-838B-33C7E427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DADC2-56C7-4DFB-8140-BF9B43A1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C3844A-9086-4DE8-BE27-F8C7DF0AF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15D185-C42E-41D8-B840-34BF44423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357D90-B46B-41D2-95A2-7567A9925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8B2EF6-4612-483A-8325-4CC3B7206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0B615F-D85A-4502-AF47-99A0C1144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CDC59E-E349-4CA7-A0AF-C6A872CA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BD4B12-FB9C-431D-8401-E9C68E83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6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D697E-9E98-434F-984D-54CB97B6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359D83-2D82-414E-8F72-F8A9AAD9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28E239-FAED-4157-AE08-7077BA5D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F41DD0-9AEB-49A4-B539-A71F9ABD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5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177AC2-B2B4-442B-A521-24F850E1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BAD541-F943-4A15-87BC-409961E3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EB7790-D19C-4790-B844-0EEAF4DA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80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CD084-D990-4836-BC19-09D20F26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DF7D9-3A37-4BA8-B83F-349424E7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6FC1E8-7030-4783-B357-99E161FC0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A74621-E91E-4D19-86B5-AA78C18A9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910A8-AC02-47D2-ABEB-A86A520D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539FFB-817C-48E5-BE14-5B2AFFDA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13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81B79-F55A-4292-96DB-86491273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EFC35D-316D-4413-8475-B9776F17D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1745BC-BA01-4EA4-ACE5-2E1E978C9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280B61-0692-435F-B118-7411E41A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02878E-E6BA-40C3-9331-D1494CDA7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034543-55F4-435C-9C24-FC16C92F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6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E42955-2B7A-42A4-AC3F-12690C8B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D4DD96-8A40-441C-A9DA-95AF390BB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D1A918-E44C-4117-99C3-36D6F644C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17CB9-7064-4D83-B004-7805B8F76514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FDC8CD-7F7F-4112-B13C-71485DE2C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B2673-A466-46D5-945F-AB0E8C31F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ABACC-40C9-441F-AE6C-0D44CB54BA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68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44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478.png"/><Relationship Id="rId7" Type="http://schemas.openxmlformats.org/officeDocument/2006/relationships/image" Target="../media/image482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Relationship Id="rId9" Type="http://schemas.openxmlformats.org/officeDocument/2006/relationships/image" Target="../media/image484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CEB99F7-B53F-4839-97B5-82FC3BB3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21" y="3882676"/>
            <a:ext cx="7961607" cy="29753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5A241B-9C02-4791-A72A-FAD52880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931" y="312933"/>
            <a:ext cx="3209925" cy="2066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8A03D3-58CB-4852-8312-FC1D78EE7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0" y="3882676"/>
            <a:ext cx="3721021" cy="29753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0101E1-726F-4092-AB79-D8F608FE2BBF}"/>
              </a:ext>
            </a:extLst>
          </p:cNvPr>
          <p:cNvSpPr txBox="1"/>
          <p:nvPr/>
        </p:nvSpPr>
        <p:spPr>
          <a:xfrm>
            <a:off x="195943" y="223935"/>
            <a:ext cx="579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Ilqr+least</a:t>
            </a:r>
            <a:r>
              <a:rPr lang="en-US" altLang="zh-CN" dirty="0"/>
              <a:t> square central difference </a:t>
            </a:r>
            <a:r>
              <a:rPr lang="en-US" altLang="zh-CN" dirty="0" err="1"/>
              <a:t>sysid+LTI</a:t>
            </a:r>
            <a:r>
              <a:rPr lang="en-US" altLang="zh-CN" dirty="0"/>
              <a:t> system</a:t>
            </a:r>
          </a:p>
          <a:p>
            <a:r>
              <a:rPr lang="en-US" altLang="zh-CN" dirty="0"/>
              <a:t>Weiwei li 2004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445C58-4BA3-4084-B3F1-C45E730E7B7B}"/>
              </a:ext>
            </a:extLst>
          </p:cNvPr>
          <p:cNvSpPr txBox="1"/>
          <p:nvPr/>
        </p:nvSpPr>
        <p:spPr>
          <a:xfrm>
            <a:off x="1138989" y="3505200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trajectory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0DFE84-571E-40AE-9444-CCB6A380CE11}"/>
              </a:ext>
            </a:extLst>
          </p:cNvPr>
          <p:cNvSpPr txBox="1"/>
          <p:nvPr/>
        </p:nvSpPr>
        <p:spPr>
          <a:xfrm>
            <a:off x="9595119" y="3505200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cost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0E7FCD-0D59-4F68-A933-6B860C349E44}"/>
              </a:ext>
            </a:extLst>
          </p:cNvPr>
          <p:cNvSpPr txBox="1"/>
          <p:nvPr/>
        </p:nvSpPr>
        <p:spPr>
          <a:xfrm>
            <a:off x="5367054" y="3505200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trajectory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96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BC7DF9-C92F-435D-816C-1A465235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841" y="74646"/>
            <a:ext cx="2848215" cy="25939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F99C2-8789-45E9-BBCC-3E334A1A52E0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cartpole+ ARMA</a:t>
            </a:r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729FA3-939D-47BE-AEA9-0306E1F1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3" y="2830479"/>
            <a:ext cx="9896475" cy="39528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C9946F-354F-4183-B6E4-B32FC58BF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335" y="833438"/>
            <a:ext cx="13811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76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6B365B2-9943-4AC2-A770-33F40142FEA7}"/>
              </a:ext>
            </a:extLst>
          </p:cNvPr>
          <p:cNvSpPr txBox="1"/>
          <p:nvPr/>
        </p:nvSpPr>
        <p:spPr>
          <a:xfrm>
            <a:off x="5253789" y="521369"/>
            <a:ext cx="291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AlphaGo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DB5F61-B23F-4290-8E51-C4732920871F}"/>
              </a:ext>
            </a:extLst>
          </p:cNvPr>
          <p:cNvSpPr txBox="1"/>
          <p:nvPr/>
        </p:nvSpPr>
        <p:spPr>
          <a:xfrm>
            <a:off x="1953126" y="962527"/>
            <a:ext cx="8285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Add value function to each node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 convolution neural nets to represent value function of all nodes and the policy to choose action (value net + policy net)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 weighted average of value function and w/n from random policy simulation as the new reward for the node to do UCB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C55A5F-2769-4138-BADE-6341ACC9981B}"/>
              </a:ext>
            </a:extLst>
          </p:cNvPr>
          <p:cNvSpPr txBox="1"/>
          <p:nvPr/>
        </p:nvSpPr>
        <p:spPr>
          <a:xfrm>
            <a:off x="5101390" y="3152274"/>
            <a:ext cx="291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AlphaZero</a:t>
            </a:r>
            <a:endParaRPr lang="zh-CN" altLang="en-US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F7E30497-DF89-483D-807D-B6826C4E376F}"/>
              </a:ext>
            </a:extLst>
          </p:cNvPr>
          <p:cNvSpPr/>
          <p:nvPr/>
        </p:nvSpPr>
        <p:spPr>
          <a:xfrm>
            <a:off x="5558589" y="2622884"/>
            <a:ext cx="192506" cy="336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96DED3-32CB-42E3-A092-CC1C2D107C56}"/>
              </a:ext>
            </a:extLst>
          </p:cNvPr>
          <p:cNvSpPr txBox="1"/>
          <p:nvPr/>
        </p:nvSpPr>
        <p:spPr>
          <a:xfrm>
            <a:off x="2253916" y="3609474"/>
            <a:ext cx="620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one </a:t>
            </a:r>
            <a:r>
              <a:rPr lang="en-US" altLang="zh-CN" dirty="0" err="1"/>
              <a:t>cnn</a:t>
            </a:r>
            <a:r>
              <a:rPr lang="en-US" altLang="zh-CN" dirty="0"/>
              <a:t> to in place of value net and policy 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998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D30BC4-AE65-43E3-9929-78FEB74D0535}"/>
              </a:ext>
            </a:extLst>
          </p:cNvPr>
          <p:cNvSpPr txBox="1"/>
          <p:nvPr/>
        </p:nvSpPr>
        <p:spPr>
          <a:xfrm>
            <a:off x="3812249" y="360947"/>
            <a:ext cx="417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Spring Loaded Inverted Pendulum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57FF69-F274-4C27-B250-08009AD3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6" y="1354561"/>
            <a:ext cx="2976046" cy="26784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CD54BE-2859-48C0-A146-25E96FB55520}"/>
              </a:ext>
            </a:extLst>
          </p:cNvPr>
          <p:cNvSpPr txBox="1"/>
          <p:nvPr/>
        </p:nvSpPr>
        <p:spPr>
          <a:xfrm>
            <a:off x="1106993" y="4060128"/>
            <a:ext cx="2052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Basic SLIP model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DCF9D8-E192-499B-8DDD-8A70C345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249" y="1406074"/>
            <a:ext cx="3199581" cy="26493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0899AB-5DA7-46C1-B5D5-EA302D8FC496}"/>
              </a:ext>
            </a:extLst>
          </p:cNvPr>
          <p:cNvSpPr txBox="1"/>
          <p:nvPr/>
        </p:nvSpPr>
        <p:spPr>
          <a:xfrm>
            <a:off x="3812249" y="4155041"/>
            <a:ext cx="3465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Angular and Radial SLIP model(ARSLIP)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C59EEF-7DAF-4FBC-BF7A-99F807C65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346" y="1377020"/>
            <a:ext cx="3680278" cy="26493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6C0C69-FAB1-426A-BEA8-35E129B11084}"/>
              </a:ext>
            </a:extLst>
          </p:cNvPr>
          <p:cNvSpPr txBox="1"/>
          <p:nvPr/>
        </p:nvSpPr>
        <p:spPr>
          <a:xfrm>
            <a:off x="8186911" y="4055462"/>
            <a:ext cx="280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Asymmetric SLIP model(ASLIP)</a:t>
            </a:r>
          </a:p>
          <a:p>
            <a:r>
              <a:rPr lang="en-US" altLang="zh-CN" sz="1400" dirty="0"/>
              <a:t>Energy-Stabilized SLIP(ES-SLIP)</a:t>
            </a:r>
            <a:endParaRPr lang="zh-CN" altLang="en-US" sz="14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E2ED4A2-2735-46A7-B474-05B6BC65994B}"/>
              </a:ext>
            </a:extLst>
          </p:cNvPr>
          <p:cNvCxnSpPr/>
          <p:nvPr/>
        </p:nvCxnSpPr>
        <p:spPr>
          <a:xfrm>
            <a:off x="1851489" y="4498472"/>
            <a:ext cx="0" cy="66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6D57A9F-350F-46B0-9965-CE1C9A9A2152}"/>
              </a:ext>
            </a:extLst>
          </p:cNvPr>
          <p:cNvSpPr txBox="1"/>
          <p:nvPr/>
        </p:nvSpPr>
        <p:spPr>
          <a:xfrm>
            <a:off x="659128" y="5241829"/>
            <a:ext cx="2384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Double SLIP model(DSLIP) for bipedal robot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57860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p">
            <a:hlinkClick r:id="" action="ppaction://media"/>
            <a:extLst>
              <a:ext uri="{FF2B5EF4-FFF2-40B4-BE49-F238E27FC236}">
                <a16:creationId xmlns:a16="http://schemas.microsoft.com/office/drawing/2014/main" id="{9BEA9B94-4F2D-41A6-8E75-F24E692C73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9733" y="326570"/>
            <a:ext cx="3498299" cy="32796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69D02D-7DB6-419A-AD12-0875813D5C02}"/>
              </a:ext>
            </a:extLst>
          </p:cNvPr>
          <p:cNvSpPr txBox="1"/>
          <p:nvPr/>
        </p:nvSpPr>
        <p:spPr>
          <a:xfrm>
            <a:off x="279917" y="326571"/>
            <a:ext cx="336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Slip cheetah</a:t>
            </a:r>
          </a:p>
          <a:p>
            <a:r>
              <a:rPr lang="en-US" altLang="zh-CN" dirty="0"/>
              <a:t>T=3s,dt=0.001s</a:t>
            </a:r>
          </a:p>
          <a:p>
            <a:r>
              <a:rPr lang="en-US" altLang="zh-CN" dirty="0"/>
              <a:t>Gradient descent nominal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A66FC3-B4AE-4422-8CE8-369F0AB74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71" y="2838256"/>
            <a:ext cx="3498300" cy="27798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886599-82F5-47DA-A05C-FAF4FAB11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588" y="2838256"/>
            <a:ext cx="3319211" cy="277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0A965F-049C-4D6B-826D-52C12FA53570}"/>
              </a:ext>
            </a:extLst>
          </p:cNvPr>
          <p:cNvSpPr txBox="1"/>
          <p:nvPr/>
        </p:nvSpPr>
        <p:spPr>
          <a:xfrm>
            <a:off x="989045" y="5831632"/>
            <a:ext cx="19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Arma</a:t>
            </a:r>
            <a:r>
              <a:rPr lang="en-US" altLang="zh-CN" dirty="0"/>
              <a:t> id check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7C258C-9F02-419E-93CC-773C366D8255}"/>
              </a:ext>
            </a:extLst>
          </p:cNvPr>
          <p:cNvSpPr txBox="1"/>
          <p:nvPr/>
        </p:nvSpPr>
        <p:spPr>
          <a:xfrm>
            <a:off x="4845698" y="5831632"/>
            <a:ext cx="19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Lqr</a:t>
            </a:r>
            <a:r>
              <a:rPr lang="en-US" altLang="zh-CN" dirty="0"/>
              <a:t> check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2409FE-105C-4A94-AF80-F0E1C6D68A79}"/>
              </a:ext>
            </a:extLst>
          </p:cNvPr>
          <p:cNvSpPr txBox="1"/>
          <p:nvPr/>
        </p:nvSpPr>
        <p:spPr>
          <a:xfrm>
            <a:off x="279917" y="1490080"/>
            <a:ext cx="235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didn’t converge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23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E69D02D-7DB6-419A-AD12-0875813D5C02}"/>
              </a:ext>
            </a:extLst>
          </p:cNvPr>
          <p:cNvSpPr txBox="1"/>
          <p:nvPr/>
        </p:nvSpPr>
        <p:spPr>
          <a:xfrm>
            <a:off x="279917" y="326571"/>
            <a:ext cx="3842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Slip cheetah</a:t>
            </a:r>
          </a:p>
          <a:p>
            <a:r>
              <a:rPr lang="en-US" altLang="zh-CN" dirty="0"/>
              <a:t>T=2s,dt=0.001s</a:t>
            </a:r>
          </a:p>
          <a:p>
            <a:r>
              <a:rPr lang="en-US" altLang="zh-CN" dirty="0"/>
              <a:t>Increase </a:t>
            </a:r>
            <a:r>
              <a:rPr lang="en-US" altLang="zh-CN" dirty="0" err="1"/>
              <a:t>damping+stiffness+inertia</a:t>
            </a:r>
            <a:endParaRPr lang="en-US" altLang="zh-CN" dirty="0"/>
          </a:p>
          <a:p>
            <a:r>
              <a:rPr lang="en-US" altLang="zh-CN" dirty="0"/>
              <a:t>Gradient descent nominal</a:t>
            </a:r>
            <a:r>
              <a:rPr lang="zh-CN" altLang="en-US" dirty="0"/>
              <a:t>  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0A965F-049C-4D6B-826D-52C12FA53570}"/>
              </a:ext>
            </a:extLst>
          </p:cNvPr>
          <p:cNvSpPr txBox="1"/>
          <p:nvPr/>
        </p:nvSpPr>
        <p:spPr>
          <a:xfrm>
            <a:off x="989045" y="5831632"/>
            <a:ext cx="19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Arma</a:t>
            </a:r>
            <a:r>
              <a:rPr lang="en-US" altLang="zh-CN" dirty="0"/>
              <a:t> id check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7C258C-9F02-419E-93CC-773C366D8255}"/>
              </a:ext>
            </a:extLst>
          </p:cNvPr>
          <p:cNvSpPr txBox="1"/>
          <p:nvPr/>
        </p:nvSpPr>
        <p:spPr>
          <a:xfrm>
            <a:off x="4845698" y="5831632"/>
            <a:ext cx="19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Lqr</a:t>
            </a:r>
            <a:r>
              <a:rPr lang="en-US" altLang="zh-CN" dirty="0"/>
              <a:t> check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8BE7BA-C638-4289-8D2E-75B6D95A0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2" y="2592040"/>
            <a:ext cx="8110103" cy="3115189"/>
          </a:xfrm>
          <a:prstGeom prst="rect">
            <a:avLst/>
          </a:prstGeom>
        </p:spPr>
      </p:pic>
      <p:pic>
        <p:nvPicPr>
          <p:cNvPr id="9" name="slip2">
            <a:hlinkClick r:id="" action="ppaction://media"/>
            <a:extLst>
              <a:ext uri="{FF2B5EF4-FFF2-40B4-BE49-F238E27FC236}">
                <a16:creationId xmlns:a16="http://schemas.microsoft.com/office/drawing/2014/main" id="{0E944A35-FCE2-45B6-8B5C-E4CC982249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9097" y="187695"/>
            <a:ext cx="3585411" cy="33613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E7CE36-698B-445F-8639-EC8177F6855A}"/>
              </a:ext>
            </a:extLst>
          </p:cNvPr>
          <p:cNvSpPr txBox="1"/>
          <p:nvPr/>
        </p:nvSpPr>
        <p:spPr>
          <a:xfrm>
            <a:off x="279917" y="1645950"/>
            <a:ext cx="235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didn’t converge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106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80CF36-CC83-4B00-9999-D19D977C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946"/>
            <a:ext cx="5968111" cy="46111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04FC17-6D33-4C0D-9BD6-91E4F938B9AB}"/>
              </a:ext>
            </a:extLst>
          </p:cNvPr>
          <p:cNvSpPr/>
          <p:nvPr/>
        </p:nvSpPr>
        <p:spPr>
          <a:xfrm>
            <a:off x="532183" y="287710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T2d1 folding,7 iteration,266s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B0DF3-53EB-4D6B-8A94-541317597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7946"/>
            <a:ext cx="6491179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319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F0CF67-F2F3-4306-A4C6-C953DEE9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55" y="1015450"/>
            <a:ext cx="6973889" cy="48271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0338028-865D-47BC-AA47-428647E89FCC}"/>
              </a:ext>
            </a:extLst>
          </p:cNvPr>
          <p:cNvSpPr/>
          <p:nvPr/>
        </p:nvSpPr>
        <p:spPr>
          <a:xfrm>
            <a:off x="532183" y="287710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T2d1 folding,7 iteration,266s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3403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18AF3E-57E3-4E3B-8DF5-628A707E04AF}"/>
              </a:ext>
            </a:extLst>
          </p:cNvPr>
          <p:cNvSpPr txBox="1"/>
          <p:nvPr/>
        </p:nvSpPr>
        <p:spPr>
          <a:xfrm>
            <a:off x="363893" y="429208"/>
            <a:ext cx="233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 reliability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58F2D9-04E5-43AF-A525-515BA719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1462087"/>
            <a:ext cx="48958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387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E35E97-79DE-4E68-8A91-B249DA8B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879" y="1291375"/>
            <a:ext cx="6237121" cy="46111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E20976-C200-49DA-A627-50A8F3D1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1374"/>
            <a:ext cx="5968111" cy="46111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272CD5E-F27F-4638-8200-FE389915772C}"/>
              </a:ext>
            </a:extLst>
          </p:cNvPr>
          <p:cNvSpPr txBox="1"/>
          <p:nvPr/>
        </p:nvSpPr>
        <p:spPr>
          <a:xfrm>
            <a:off x="1035698" y="270588"/>
            <a:ext cx="2183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fold, pos only</a:t>
            </a:r>
          </a:p>
          <a:p>
            <a:r>
              <a:rPr lang="en-US" altLang="zh-CN" dirty="0"/>
              <a:t>266s 7ite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580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C236FB-1427-434D-B335-A47E78C2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672"/>
            <a:ext cx="6973889" cy="46111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07FBAA-4416-4C1E-B7C5-84D8CE77B771}"/>
              </a:ext>
            </a:extLst>
          </p:cNvPr>
          <p:cNvSpPr txBox="1"/>
          <p:nvPr/>
        </p:nvSpPr>
        <p:spPr>
          <a:xfrm>
            <a:off x="1035698" y="270588"/>
            <a:ext cx="2183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fold, pos only</a:t>
            </a:r>
          </a:p>
          <a:p>
            <a:r>
              <a:rPr lang="en-US" altLang="zh-CN" dirty="0"/>
              <a:t>266s 7ite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385CE5-4DEA-4A15-AACC-7A9D78F5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98" y="1310550"/>
            <a:ext cx="6973889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062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65E7BB2-6EAA-4B1C-9478-F285C49E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32" y="2127660"/>
            <a:ext cx="6237121" cy="46111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272CD5E-F27F-4638-8200-FE389915772C}"/>
              </a:ext>
            </a:extLst>
          </p:cNvPr>
          <p:cNvSpPr txBox="1"/>
          <p:nvPr/>
        </p:nvSpPr>
        <p:spPr>
          <a:xfrm>
            <a:off x="1035698" y="270588"/>
            <a:ext cx="3752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bend, 8 node pos only</a:t>
            </a:r>
          </a:p>
          <a:p>
            <a:r>
              <a:rPr lang="en-US" altLang="zh-CN" dirty="0"/>
              <a:t>1124s 40ite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D542A-2717-465A-AE28-F280F2B2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" y="2127660"/>
            <a:ext cx="6033875" cy="46619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84AB1E-727C-40EA-9A6A-AB49EA155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618" y="1003753"/>
            <a:ext cx="4985084" cy="43209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EED57F-6366-4439-AEEF-AF38257FB7A6}"/>
              </a:ext>
            </a:extLst>
          </p:cNvPr>
          <p:cNvSpPr txBox="1"/>
          <p:nvPr/>
        </p:nvSpPr>
        <p:spPr>
          <a:xfrm>
            <a:off x="9292856" y="611372"/>
            <a:ext cx="276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10% measurement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83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66A365-6B12-42FB-A02B-AB085695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64" y="223935"/>
            <a:ext cx="2723238" cy="24574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ACE319-0D43-4565-BB21-FA781F7A903B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cartpole+ ARMA</a:t>
            </a:r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7C8C04-0CAB-4917-8D62-9DB2D1F9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96" y="3032450"/>
            <a:ext cx="11140408" cy="28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44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99CF1B6-2E22-44E9-910E-40D4FED90BAF}"/>
              </a:ext>
            </a:extLst>
          </p:cNvPr>
          <p:cNvSpPr txBox="1"/>
          <p:nvPr/>
        </p:nvSpPr>
        <p:spPr>
          <a:xfrm>
            <a:off x="1035698" y="270588"/>
            <a:ext cx="3752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bend, 8 node pos only</a:t>
            </a:r>
          </a:p>
          <a:p>
            <a:r>
              <a:rPr lang="en-US" altLang="zh-CN" dirty="0"/>
              <a:t>1124s 40ite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880ABB-7BCF-454D-9AF9-321D9101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55" y="1123424"/>
            <a:ext cx="6973889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719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686C789-F0F3-45D1-98BE-91461D116068}"/>
              </a:ext>
            </a:extLst>
          </p:cNvPr>
          <p:cNvSpPr txBox="1"/>
          <p:nvPr/>
        </p:nvSpPr>
        <p:spPr>
          <a:xfrm>
            <a:off x="709127" y="447869"/>
            <a:ext cx="291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</a:t>
            </a:r>
            <a:r>
              <a:rPr lang="en-US" altLang="zh-CN" dirty="0" err="1"/>
              <a:t>ilqr,fin</a:t>
            </a:r>
            <a:r>
              <a:rPr lang="en-US" altLang="zh-CN" dirty="0"/>
              <a:t> pos + </a:t>
            </a:r>
            <a:r>
              <a:rPr lang="en-US" altLang="zh-CN" dirty="0" err="1"/>
              <a:t>xyz</a:t>
            </a:r>
            <a:r>
              <a:rPr lang="en-US" altLang="zh-CN" dirty="0"/>
              <a:t> + q0</a:t>
            </a:r>
          </a:p>
          <a:p>
            <a:r>
              <a:rPr lang="en-US" altLang="zh-CN" dirty="0"/>
              <a:t>2365s, 200ite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CEA735-A025-4C1B-991A-B4ECA02E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875" y="1210772"/>
            <a:ext cx="5970360" cy="45857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E977DC-9E81-4F39-9071-B8FD9BA9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199"/>
            <a:ext cx="6033875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667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3BAF74-51A7-43A8-A404-FA0489B2E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3" y="1371199"/>
            <a:ext cx="6580099" cy="46111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50987F-074C-407E-AE5F-35D02207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901" y="1249901"/>
            <a:ext cx="6580099" cy="45857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BF30F7-AE56-4A2C-888E-B3FE4309081F}"/>
              </a:ext>
            </a:extLst>
          </p:cNvPr>
          <p:cNvSpPr txBox="1"/>
          <p:nvPr/>
        </p:nvSpPr>
        <p:spPr>
          <a:xfrm>
            <a:off x="709127" y="447869"/>
            <a:ext cx="291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</a:t>
            </a:r>
            <a:r>
              <a:rPr lang="en-US" altLang="zh-CN" dirty="0" err="1"/>
              <a:t>ilqr,fin</a:t>
            </a:r>
            <a:r>
              <a:rPr lang="en-US" altLang="zh-CN" dirty="0"/>
              <a:t> pos + </a:t>
            </a:r>
            <a:r>
              <a:rPr lang="en-US" altLang="zh-CN" dirty="0" err="1"/>
              <a:t>xyz</a:t>
            </a:r>
            <a:r>
              <a:rPr lang="en-US" altLang="zh-CN" dirty="0"/>
              <a:t> + q0</a:t>
            </a:r>
          </a:p>
          <a:p>
            <a:r>
              <a:rPr lang="en-US" altLang="zh-CN" dirty="0"/>
              <a:t>2365s, 200ite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4157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D277A6-6AB2-41F1-AFF4-23BF1A6AAAF8}"/>
              </a:ext>
            </a:extLst>
          </p:cNvPr>
          <p:cNvSpPr txBox="1"/>
          <p:nvPr/>
        </p:nvSpPr>
        <p:spPr>
          <a:xfrm>
            <a:off x="208219" y="12179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swimmer15+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C=xy+8 angle,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100ite, 2081s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597F76-37C7-478D-A750-4230640C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879" y="1244722"/>
            <a:ext cx="6237121" cy="46111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ECC0EE-AC60-46BA-885F-6462A84EB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4722"/>
            <a:ext cx="6033875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99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0D7BC0C-915A-4D79-B05A-151E383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442"/>
            <a:ext cx="6592802" cy="45857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905400C-D1D0-40ED-9A99-0991BD45C674}"/>
              </a:ext>
            </a:extLst>
          </p:cNvPr>
          <p:cNvSpPr txBox="1"/>
          <p:nvPr/>
        </p:nvSpPr>
        <p:spPr>
          <a:xfrm>
            <a:off x="208219" y="12179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swimmer15+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C=xy+8 angle,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100ite, 2081s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E2888B-04AD-4B81-8C51-69DF57B9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802" y="1278294"/>
            <a:ext cx="5409164" cy="37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55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34E013-A8EF-452D-8621-A425C03C8A54}"/>
              </a:ext>
            </a:extLst>
          </p:cNvPr>
          <p:cNvSpPr txBox="1"/>
          <p:nvPr/>
        </p:nvSpPr>
        <p:spPr>
          <a:xfrm>
            <a:off x="208219" y="12179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40ite, 1s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439C4B-9553-475B-944D-CB5134491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575"/>
            <a:ext cx="6033875" cy="46619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B87C95-3D46-4EC2-A13C-595B6F85D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79" y="1403341"/>
            <a:ext cx="6237121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745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207C95-2353-4332-80E9-88163442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976" y="1136127"/>
            <a:ext cx="6796048" cy="4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49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3872E68-F234-433A-81E7-A26F8B9457F2}"/>
              </a:ext>
            </a:extLst>
          </p:cNvPr>
          <p:cNvSpPr txBox="1"/>
          <p:nvPr/>
        </p:nvSpPr>
        <p:spPr>
          <a:xfrm>
            <a:off x="205272" y="223935"/>
            <a:ext cx="399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noiseless </a:t>
            </a:r>
            <a:r>
              <a:rPr lang="en-US" altLang="zh-CN" dirty="0" err="1"/>
              <a:t>mpc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92988C-44CB-4CB1-8DBD-EB736999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194" y="1663376"/>
            <a:ext cx="4962525" cy="3924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CB04345-FF25-42E2-BD2A-980FDF6ACBFA}"/>
              </a:ext>
            </a:extLst>
          </p:cNvPr>
          <p:cNvSpPr txBox="1"/>
          <p:nvPr/>
        </p:nvSpPr>
        <p:spPr>
          <a:xfrm>
            <a:off x="625151" y="5971592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 starts with random guess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C9B4B2-ADDA-41B1-8FE5-60DEA0933234}"/>
              </a:ext>
            </a:extLst>
          </p:cNvPr>
          <p:cNvSpPr txBox="1"/>
          <p:nvPr/>
        </p:nvSpPr>
        <p:spPr>
          <a:xfrm>
            <a:off x="7681523" y="5971592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 starts with previous nominal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C3D5F9-B467-4ECD-9B2D-13E2E619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57" y="1500187"/>
            <a:ext cx="50863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42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246520-CE7F-4127-B7F8-AB13D1107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136" y="1495425"/>
            <a:ext cx="5010150" cy="3867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D8191A-D9D9-4E9B-8D0F-459510BB350E}"/>
              </a:ext>
            </a:extLst>
          </p:cNvPr>
          <p:cNvSpPr txBox="1"/>
          <p:nvPr/>
        </p:nvSpPr>
        <p:spPr>
          <a:xfrm>
            <a:off x="205271" y="223935"/>
            <a:ext cx="535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mpc</a:t>
            </a:r>
            <a:r>
              <a:rPr lang="en-US" altLang="zh-CN" dirty="0"/>
              <a:t> with process noise std=0.002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2F7110-77B9-4BE2-B68F-ADFCC8DB9848}"/>
              </a:ext>
            </a:extLst>
          </p:cNvPr>
          <p:cNvSpPr txBox="1"/>
          <p:nvPr/>
        </p:nvSpPr>
        <p:spPr>
          <a:xfrm>
            <a:off x="625151" y="5971592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 starts with random guess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D363C6-2CCB-4D53-88CA-7BF4CA19A4C4}"/>
              </a:ext>
            </a:extLst>
          </p:cNvPr>
          <p:cNvSpPr txBox="1"/>
          <p:nvPr/>
        </p:nvSpPr>
        <p:spPr>
          <a:xfrm>
            <a:off x="7681523" y="5971592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 starts with previous nominal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456C3F-AB64-479D-BB69-CE6830242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59" y="1495425"/>
            <a:ext cx="48958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111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44D926-61E0-43E8-91CC-7D70E2CC5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88" y="1923549"/>
            <a:ext cx="4867275" cy="38290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74F913-9DFA-48D3-A22A-9E5B80CE65D8}"/>
              </a:ext>
            </a:extLst>
          </p:cNvPr>
          <p:cNvSpPr txBox="1"/>
          <p:nvPr/>
        </p:nvSpPr>
        <p:spPr>
          <a:xfrm>
            <a:off x="205271" y="223935"/>
            <a:ext cx="535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mpc</a:t>
            </a:r>
            <a:r>
              <a:rPr lang="en-US" altLang="zh-CN" dirty="0"/>
              <a:t> with process noise std=0.01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3FD643-8496-499A-B860-E6E0B1772616}"/>
              </a:ext>
            </a:extLst>
          </p:cNvPr>
          <p:cNvSpPr txBox="1"/>
          <p:nvPr/>
        </p:nvSpPr>
        <p:spPr>
          <a:xfrm>
            <a:off x="625151" y="5971592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 starts with random guess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9B309-7E4E-441D-BB45-7C0F1F8638E3}"/>
              </a:ext>
            </a:extLst>
          </p:cNvPr>
          <p:cNvSpPr txBox="1"/>
          <p:nvPr/>
        </p:nvSpPr>
        <p:spPr>
          <a:xfrm>
            <a:off x="7681523" y="5971592"/>
            <a:ext cx="39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 starts with previous nominal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589A76-DBC5-4DDF-8F06-6BFC65D2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99" y="1923549"/>
            <a:ext cx="48672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4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C617083-657B-44CE-ACBC-599EAD7B6449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swimmer3+ ARMA</a:t>
            </a:r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2CE5EF-7EEC-47FE-98A6-358D367B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57" y="2976574"/>
            <a:ext cx="7857640" cy="3037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0CFFA9-DA17-428C-B893-1DAD424FD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381" y="205273"/>
            <a:ext cx="2952400" cy="23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617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3ACB8F-BCFA-4847-B773-A9C86979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1683025"/>
            <a:ext cx="3504779" cy="3429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154BBB-A5B1-483F-AD54-CA04775C35F8}"/>
              </a:ext>
            </a:extLst>
          </p:cNvPr>
          <p:cNvSpPr txBox="1"/>
          <p:nvPr/>
        </p:nvSpPr>
        <p:spPr>
          <a:xfrm>
            <a:off x="318052" y="357809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[z(t),z(t-1),u(t)],z=angle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6BBF74-99DE-49EB-8508-C1149674FC9F}"/>
              </a:ext>
            </a:extLst>
          </p:cNvPr>
          <p:cNvSpPr txBox="1"/>
          <p:nvPr/>
        </p:nvSpPr>
        <p:spPr>
          <a:xfrm>
            <a:off x="318052" y="1020417"/>
            <a:ext cx="36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240000 steps 1335s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81D7F4-E0E9-427E-9518-122B84A3DE39}"/>
              </a:ext>
            </a:extLst>
          </p:cNvPr>
          <p:cNvSpPr txBox="1"/>
          <p:nvPr/>
        </p:nvSpPr>
        <p:spPr>
          <a:xfrm>
            <a:off x="7242313" y="1020417"/>
            <a:ext cx="36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240000 steps 1324s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C40159-ECA1-4361-B913-CAEAC45ED6C8}"/>
              </a:ext>
            </a:extLst>
          </p:cNvPr>
          <p:cNvSpPr txBox="1"/>
          <p:nvPr/>
        </p:nvSpPr>
        <p:spPr>
          <a:xfrm>
            <a:off x="7242313" y="357809"/>
            <a:ext cx="26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9294F4-37D9-41C7-9D1D-18DFE2F3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397" y="1669298"/>
            <a:ext cx="3604591" cy="344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540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001A98-C978-4F0D-AB83-C6D78E7D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2" y="1756682"/>
            <a:ext cx="5010150" cy="3867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6C24B1-2793-48A4-B614-BB829BABD81A}"/>
              </a:ext>
            </a:extLst>
          </p:cNvPr>
          <p:cNvSpPr txBox="1"/>
          <p:nvPr/>
        </p:nvSpPr>
        <p:spPr>
          <a:xfrm>
            <a:off x="418517" y="5910170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Noiseless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E777EC-B2D8-4561-ADBC-904356F22BB0}"/>
              </a:ext>
            </a:extLst>
          </p:cNvPr>
          <p:cNvSpPr txBox="1"/>
          <p:nvPr/>
        </p:nvSpPr>
        <p:spPr>
          <a:xfrm>
            <a:off x="205272" y="223935"/>
            <a:ext cx="399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noiseless </a:t>
            </a:r>
            <a:r>
              <a:rPr lang="en-US" altLang="zh-CN" dirty="0" err="1"/>
              <a:t>mpc</a:t>
            </a:r>
            <a:r>
              <a:rPr lang="en-US" altLang="zh-CN" dirty="0"/>
              <a:t> – full state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91BAB9-4F90-43CD-BD94-EE1B494C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146" y="1756682"/>
            <a:ext cx="5019675" cy="39052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06AC67-BE48-460C-B7A1-AA6366290CE3}"/>
              </a:ext>
            </a:extLst>
          </p:cNvPr>
          <p:cNvSpPr txBox="1"/>
          <p:nvPr/>
        </p:nvSpPr>
        <p:spPr>
          <a:xfrm>
            <a:off x="7372933" y="5910170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noise std=0.01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13145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208081-CF59-4AB3-9094-94EC2EBF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4" y="1981450"/>
            <a:ext cx="4972050" cy="3857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8AC03D-9684-4586-A520-425B83B37D80}"/>
              </a:ext>
            </a:extLst>
          </p:cNvPr>
          <p:cNvSpPr txBox="1"/>
          <p:nvPr/>
        </p:nvSpPr>
        <p:spPr>
          <a:xfrm>
            <a:off x="418517" y="5910170"/>
            <a:ext cx="31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Noiseless, </a:t>
            </a:r>
            <a:r>
              <a:rPr lang="en-US" altLang="zh-CN" dirty="0" err="1"/>
              <a:t>init</a:t>
            </a:r>
            <a:r>
              <a:rPr lang="en-US" altLang="zh-CN" dirty="0"/>
              <a:t> with </a:t>
            </a:r>
            <a:r>
              <a:rPr lang="en-US" altLang="zh-CN" dirty="0" err="1"/>
              <a:t>ilqr</a:t>
            </a:r>
            <a:r>
              <a:rPr lang="en-US" altLang="zh-CN" dirty="0"/>
              <a:t> nominal control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C94688-7307-430F-A8DC-12F1334F41E7}"/>
              </a:ext>
            </a:extLst>
          </p:cNvPr>
          <p:cNvSpPr txBox="1"/>
          <p:nvPr/>
        </p:nvSpPr>
        <p:spPr>
          <a:xfrm>
            <a:off x="205272" y="223935"/>
            <a:ext cx="399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noiseless </a:t>
            </a:r>
            <a:r>
              <a:rPr lang="en-US" altLang="zh-CN" dirty="0" err="1"/>
              <a:t>mpc</a:t>
            </a:r>
            <a:r>
              <a:rPr lang="en-US" altLang="zh-CN" dirty="0"/>
              <a:t> – full state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CB197B-5663-4BB3-BF1C-A129E7D1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485" y="2048125"/>
            <a:ext cx="4733925" cy="37909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47FB3E-3106-44A6-8A84-41A9DA06E4D5}"/>
              </a:ext>
            </a:extLst>
          </p:cNvPr>
          <p:cNvSpPr txBox="1"/>
          <p:nvPr/>
        </p:nvSpPr>
        <p:spPr>
          <a:xfrm>
            <a:off x="7264453" y="6048669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noise std=0.01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71907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57DAB3-273A-40A8-A905-7A0DD506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9" y="1257008"/>
            <a:ext cx="4933950" cy="39147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2AB9E4-E97E-432E-A909-C7BDA234AF6F}"/>
              </a:ext>
            </a:extLst>
          </p:cNvPr>
          <p:cNvSpPr txBox="1"/>
          <p:nvPr/>
        </p:nvSpPr>
        <p:spPr>
          <a:xfrm>
            <a:off x="1666085" y="5451702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noise std=0.002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03B24E-37BD-4E0C-A1CC-E5A169B11BAC}"/>
              </a:ext>
            </a:extLst>
          </p:cNvPr>
          <p:cNvSpPr txBox="1"/>
          <p:nvPr/>
        </p:nvSpPr>
        <p:spPr>
          <a:xfrm>
            <a:off x="205272" y="223935"/>
            <a:ext cx="399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noiseless </a:t>
            </a:r>
            <a:r>
              <a:rPr lang="en-US" altLang="zh-CN" dirty="0" err="1"/>
              <a:t>mpc</a:t>
            </a:r>
            <a:r>
              <a:rPr lang="en-US" altLang="zh-CN" dirty="0"/>
              <a:t> – full state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7703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D0CCB2-0110-43A0-AFF4-E018EAC3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16" y="3047810"/>
            <a:ext cx="3865494" cy="30303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B8B2FC-E580-4784-A659-B9E1B7AF4750}"/>
              </a:ext>
            </a:extLst>
          </p:cNvPr>
          <p:cNvSpPr txBox="1"/>
          <p:nvPr/>
        </p:nvSpPr>
        <p:spPr>
          <a:xfrm>
            <a:off x="186612" y="24259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B5345F-9A1A-4A4C-BD09-EE4E34C5B1F7}"/>
              </a:ext>
            </a:extLst>
          </p:cNvPr>
          <p:cNvSpPr txBox="1"/>
          <p:nvPr/>
        </p:nvSpPr>
        <p:spPr>
          <a:xfrm>
            <a:off x="4149914" y="6246072"/>
            <a:ext cx="25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noise std=0.001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1A0013-AEFD-473E-9921-B5B7FE94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7810"/>
            <a:ext cx="3692716" cy="30303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351E8D-69B0-4DCB-BA91-755946EBDB3C}"/>
              </a:ext>
            </a:extLst>
          </p:cNvPr>
          <p:cNvSpPr txBox="1"/>
          <p:nvPr/>
        </p:nvSpPr>
        <p:spPr>
          <a:xfrm>
            <a:off x="644714" y="6242179"/>
            <a:ext cx="25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noise std=0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9F24F2-B302-4E5F-B1E5-2048C0035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210" y="3047810"/>
            <a:ext cx="3717283" cy="303031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D34A317-BEBE-4AD8-AB21-AA6C04D38163}"/>
              </a:ext>
            </a:extLst>
          </p:cNvPr>
          <p:cNvSpPr txBox="1"/>
          <p:nvPr/>
        </p:nvSpPr>
        <p:spPr>
          <a:xfrm>
            <a:off x="8286486" y="6238286"/>
            <a:ext cx="25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noise std=0.02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63D1A7-7C19-486B-AE44-9F7A35983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950" y="427262"/>
            <a:ext cx="27813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81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1A01678-EB07-4D1E-87A6-6548D6ECF036}"/>
              </a:ext>
            </a:extLst>
          </p:cNvPr>
          <p:cNvSpPr txBox="1"/>
          <p:nvPr/>
        </p:nvSpPr>
        <p:spPr>
          <a:xfrm>
            <a:off x="410817" y="371061"/>
            <a:ext cx="498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Increase rollout number for </a:t>
            </a:r>
            <a:r>
              <a:rPr lang="en-US" altLang="zh-CN" dirty="0" err="1"/>
              <a:t>arma</a:t>
            </a:r>
            <a:r>
              <a:rPr lang="en-US" altLang="zh-CN" dirty="0"/>
              <a:t> fitting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More iterations(update convergence criteria)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Larger control cost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A77261-B3FB-43E2-A58C-2C0B0636FA92}"/>
              </a:ext>
            </a:extLst>
          </p:cNvPr>
          <p:cNvSpPr txBox="1"/>
          <p:nvPr/>
        </p:nvSpPr>
        <p:spPr>
          <a:xfrm>
            <a:off x="9568070" y="212035"/>
            <a:ext cx="22131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Need quadratic cost and dynamics linear in control to have unique solution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0EDA71-4739-449B-A444-26DC8886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165" y="1631897"/>
            <a:ext cx="6008469" cy="47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805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1AB0A0-3433-444C-A324-C4AB53548E1D}"/>
              </a:ext>
            </a:extLst>
          </p:cNvPr>
          <p:cNvSpPr txBox="1"/>
          <p:nvPr/>
        </p:nvSpPr>
        <p:spPr>
          <a:xfrm>
            <a:off x="1597891" y="572655"/>
            <a:ext cx="88669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State perturbation dx at initial step must be very small, s6 – 0.0001</a:t>
            </a:r>
          </a:p>
          <a:p>
            <a:pPr marL="342900" indent="-342900">
              <a:buAutoNum type="arabicPeriod"/>
            </a:pPr>
            <a:r>
              <a:rPr lang="en-US" altLang="zh-CN" dirty="0"/>
              <a:t>If use z&gt;0.01, cost will surely descend, but line search alpha could be too small trying to make z &gt; 0.01,step could get stuck, z&gt;0 is better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Stopping criterial can be final </a:t>
            </a:r>
            <a:r>
              <a:rPr lang="en-US" altLang="zh-CN" dirty="0" err="1"/>
              <a:t>dist</a:t>
            </a:r>
            <a:r>
              <a:rPr lang="en-US" altLang="zh-CN" dirty="0"/>
              <a:t> &lt; threshold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Alpha should not decrease fast, or update will be small and feedback effect will be small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5352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FC3F633-ADA0-4DCD-8C27-07F08C16A50D}"/>
              </a:ext>
            </a:extLst>
          </p:cNvPr>
          <p:cNvSpPr txBox="1"/>
          <p:nvPr/>
        </p:nvSpPr>
        <p:spPr>
          <a:xfrm>
            <a:off x="727788" y="242596"/>
            <a:ext cx="2846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 err="1"/>
              <a:t>Umax</a:t>
            </a:r>
            <a:r>
              <a:rPr lang="en-US" altLang="zh-CN" dirty="0"/>
              <a:t> = 12 for both</a:t>
            </a:r>
          </a:p>
          <a:p>
            <a:r>
              <a:rPr lang="en-US" altLang="zh-CN" dirty="0"/>
              <a:t>D2C-MPC 100 runs</a:t>
            </a:r>
          </a:p>
          <a:p>
            <a:r>
              <a:rPr lang="en-US" altLang="zh-CN" dirty="0"/>
              <a:t>DDPG 500 runs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3A9BE9-867A-43D9-A94A-377A0357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5" y="1695055"/>
            <a:ext cx="5043049" cy="346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483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9154D5-81C4-4419-88E6-0C2C0596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6" y="547876"/>
            <a:ext cx="9983544" cy="59581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9A215B-D7A5-4872-B2B6-1CBC374530A3}"/>
              </a:ext>
            </a:extLst>
          </p:cNvPr>
          <p:cNvSpPr txBox="1"/>
          <p:nvPr/>
        </p:nvSpPr>
        <p:spPr>
          <a:xfrm>
            <a:off x="1110342" y="373224"/>
            <a:ext cx="3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S6 Terminal state error = 0.015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0604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D4E6ED-32AE-481B-9113-44BD7638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340" y="2224314"/>
            <a:ext cx="5182781" cy="34170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0DD54B-73AD-4654-97AA-08BC59E76D4C}"/>
              </a:ext>
            </a:extLst>
          </p:cNvPr>
          <p:cNvSpPr txBox="1"/>
          <p:nvPr/>
        </p:nvSpPr>
        <p:spPr>
          <a:xfrm>
            <a:off x="727788" y="242596"/>
            <a:ext cx="2846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</a:p>
          <a:p>
            <a:r>
              <a:rPr lang="en-US" altLang="zh-CN" dirty="0" err="1"/>
              <a:t>Umax</a:t>
            </a:r>
            <a:r>
              <a:rPr lang="en-US" altLang="zh-CN" dirty="0"/>
              <a:t> = 20 for DDPG</a:t>
            </a:r>
          </a:p>
          <a:p>
            <a:r>
              <a:rPr lang="en-US" altLang="zh-CN" dirty="0" err="1"/>
              <a:t>Umax</a:t>
            </a:r>
            <a:r>
              <a:rPr lang="en-US" altLang="zh-CN" dirty="0"/>
              <a:t> = 5 for D2C(LQG)</a:t>
            </a:r>
          </a:p>
          <a:p>
            <a:r>
              <a:rPr lang="en-US" altLang="zh-CN" dirty="0"/>
              <a:t>200 runs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B79FE6-151F-4043-BFA5-64E701546EAE}"/>
              </a:ext>
            </a:extLst>
          </p:cNvPr>
          <p:cNvSpPr txBox="1"/>
          <p:nvPr/>
        </p:nvSpPr>
        <p:spPr>
          <a:xfrm>
            <a:off x="4843847" y="1043214"/>
            <a:ext cx="4964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Better nominal trajectory by </a:t>
            </a:r>
            <a:r>
              <a:rPr lang="en-US" altLang="zh-CN" dirty="0" err="1"/>
              <a:t>ilqr-arma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Feedback u limited to 20, no unstable simulations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00589A-488B-439C-9D91-EC7AE061C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79" y="2224314"/>
            <a:ext cx="5081158" cy="3417078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06291E8C-F2C9-473B-8077-BCCFB577F0E7}"/>
              </a:ext>
            </a:extLst>
          </p:cNvPr>
          <p:cNvSpPr/>
          <p:nvPr/>
        </p:nvSpPr>
        <p:spPr>
          <a:xfrm>
            <a:off x="5673012" y="3321698"/>
            <a:ext cx="1041328" cy="550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3FAF000-504A-4E56-A8B0-C343BCDBC313}"/>
              </a:ext>
            </a:extLst>
          </p:cNvPr>
          <p:cNvCxnSpPr/>
          <p:nvPr/>
        </p:nvCxnSpPr>
        <p:spPr>
          <a:xfrm>
            <a:off x="5947508" y="2055446"/>
            <a:ext cx="0" cy="126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39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95C5F3-D53B-41A5-A027-BE6EEB0ED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138" y="223935"/>
            <a:ext cx="3512878" cy="31019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CAF4B0-DE60-49CA-887C-773E4813C94F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swimmer3+ ARMA</a:t>
            </a:r>
          </a:p>
          <a:p>
            <a:r>
              <a:rPr lang="en-US" altLang="zh-CN" dirty="0"/>
              <a:t>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F285DC-EBFE-42C8-B395-6D2E56D5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9" y="3429000"/>
            <a:ext cx="8475015" cy="32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398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B3932C1-C904-4330-AD8A-512BF3073585}"/>
              </a:ext>
            </a:extLst>
          </p:cNvPr>
          <p:cNvSpPr txBox="1"/>
          <p:nvPr/>
        </p:nvSpPr>
        <p:spPr>
          <a:xfrm>
            <a:off x="727788" y="242596"/>
            <a:ext cx="2846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</a:p>
          <a:p>
            <a:r>
              <a:rPr lang="en-US" altLang="zh-CN" dirty="0" err="1"/>
              <a:t>Umax</a:t>
            </a:r>
            <a:r>
              <a:rPr lang="en-US" altLang="zh-CN" dirty="0"/>
              <a:t> = 20 for DDPG</a:t>
            </a:r>
          </a:p>
          <a:p>
            <a:r>
              <a:rPr lang="en-US" altLang="zh-CN" dirty="0" err="1"/>
              <a:t>Umax</a:t>
            </a:r>
            <a:r>
              <a:rPr lang="en-US" altLang="zh-CN" dirty="0"/>
              <a:t> = 6 for D2C(LQG)</a:t>
            </a:r>
          </a:p>
          <a:p>
            <a:r>
              <a:rPr lang="en-US" altLang="zh-CN" dirty="0"/>
              <a:t>200 runs for DDPG,D2C</a:t>
            </a:r>
          </a:p>
          <a:p>
            <a:r>
              <a:rPr lang="en-US" altLang="zh-CN" dirty="0"/>
              <a:t>5 runs for D2C replan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EA43D8-B8A3-4381-BE53-5404B015C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09" y="1720461"/>
            <a:ext cx="5182781" cy="34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128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6749BB2-9272-4918-8AA0-00F1BD631445}"/>
              </a:ext>
            </a:extLst>
          </p:cNvPr>
          <p:cNvSpPr txBox="1"/>
          <p:nvPr/>
        </p:nvSpPr>
        <p:spPr>
          <a:xfrm>
            <a:off x="727788" y="242596"/>
            <a:ext cx="284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</a:t>
            </a:r>
          </a:p>
          <a:p>
            <a:r>
              <a:rPr lang="en-US" altLang="zh-CN" dirty="0"/>
              <a:t>200 runs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ECBC1D-3E54-4427-9A54-ABE7F24E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798" y="1688703"/>
            <a:ext cx="5284404" cy="34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562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4DE5B3-D7C4-4240-9ED1-623F84DE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04" y="4036541"/>
            <a:ext cx="2359918" cy="17043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3FEA21-0E36-4FD0-B3AE-9C77F653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70" y="1117073"/>
            <a:ext cx="6402259" cy="46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681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EC18C3-6AE6-413E-91DE-08497368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595" y="939233"/>
            <a:ext cx="7062809" cy="49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554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83ADB0-8E11-4BD8-AB1B-DE02BDDB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983" y="1356472"/>
            <a:ext cx="6071983" cy="46492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6754D7-49CF-40BA-9390-0F569F812E77}"/>
              </a:ext>
            </a:extLst>
          </p:cNvPr>
          <p:cNvSpPr txBox="1"/>
          <p:nvPr/>
        </p:nvSpPr>
        <p:spPr>
          <a:xfrm>
            <a:off x="502508" y="362465"/>
            <a:ext cx="2248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</a:p>
          <a:p>
            <a:r>
              <a:rPr lang="en-US" altLang="zh-CN" dirty="0"/>
              <a:t>% of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29F600-265F-45AC-AB34-5CB50CC8A205}"/>
              </a:ext>
            </a:extLst>
          </p:cNvPr>
          <p:cNvSpPr txBox="1"/>
          <p:nvPr/>
        </p:nvSpPr>
        <p:spPr>
          <a:xfrm>
            <a:off x="2150076" y="1008796"/>
            <a:ext cx="280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noise in control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62A277-1125-49F6-83D5-F3C709EA4A9A}"/>
              </a:ext>
            </a:extLst>
          </p:cNvPr>
          <p:cNvSpPr txBox="1"/>
          <p:nvPr/>
        </p:nvSpPr>
        <p:spPr>
          <a:xfrm>
            <a:off x="7727439" y="999534"/>
            <a:ext cx="379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noise in control and state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9E1BF7-D37D-4BE2-BDC5-4B583E4B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5392"/>
            <a:ext cx="6071983" cy="45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72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78CEB1-0816-4A61-AB45-463FCE28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00" y="1935803"/>
            <a:ext cx="4941065" cy="38799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70652C-92C4-4A85-9542-01E35FA68466}"/>
              </a:ext>
            </a:extLst>
          </p:cNvPr>
          <p:cNvSpPr txBox="1"/>
          <p:nvPr/>
        </p:nvSpPr>
        <p:spPr>
          <a:xfrm>
            <a:off x="272374" y="262647"/>
            <a:ext cx="677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closedloop</a:t>
            </a:r>
            <a:r>
              <a:rPr lang="en-US" altLang="zh-CN" dirty="0"/>
              <a:t> testing</a:t>
            </a:r>
          </a:p>
          <a:p>
            <a:r>
              <a:rPr lang="en-US" altLang="zh-CN" dirty="0"/>
              <a:t>For policies trained and tested with process noise in control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6C4EEB-B429-4F9B-A0E0-529B458CE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35" y="1404725"/>
            <a:ext cx="5741708" cy="45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924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064231-E760-447E-B8FB-E3406815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566" y="1135198"/>
            <a:ext cx="3120617" cy="31352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03FCB8-09A1-4F17-8E05-918AC7F1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673" y="1100137"/>
            <a:ext cx="3895725" cy="46577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AC7A1F-FDF1-4F59-ABE4-F0690F8A5EBF}"/>
              </a:ext>
            </a:extLst>
          </p:cNvPr>
          <p:cNvSpPr txBox="1"/>
          <p:nvPr/>
        </p:nvSpPr>
        <p:spPr>
          <a:xfrm>
            <a:off x="2451370" y="282102"/>
            <a:ext cx="170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0.6u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46F2F7-1AB7-4FA8-997E-0355D1AD9C86}"/>
              </a:ext>
            </a:extLst>
          </p:cNvPr>
          <p:cNvSpPr txBox="1"/>
          <p:nvPr/>
        </p:nvSpPr>
        <p:spPr>
          <a:xfrm>
            <a:off x="8424153" y="282102"/>
            <a:ext cx="201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0.1su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5433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E5B9EA-469F-4498-B860-869BE6C0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13" y="1148830"/>
            <a:ext cx="6465773" cy="45603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F7E348-AC5C-4AC4-ACF7-E96C2B32E022}"/>
              </a:ext>
            </a:extLst>
          </p:cNvPr>
          <p:cNvSpPr txBox="1"/>
          <p:nvPr/>
        </p:nvSpPr>
        <p:spPr>
          <a:xfrm>
            <a:off x="502508" y="362465"/>
            <a:ext cx="2248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</a:p>
          <a:p>
            <a:r>
              <a:rPr lang="en-US" altLang="zh-CN" dirty="0"/>
              <a:t>% of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AB6FA77-B005-419B-BBEF-2DF8035F663E}"/>
              </a:ext>
            </a:extLst>
          </p:cNvPr>
          <p:cNvCxnSpPr/>
          <p:nvPr/>
        </p:nvCxnSpPr>
        <p:spPr>
          <a:xfrm flipV="1">
            <a:off x="7541703" y="2424418"/>
            <a:ext cx="696286" cy="53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A0A1AFB-249C-4210-B6BA-AD550C86713E}"/>
              </a:ext>
            </a:extLst>
          </p:cNvPr>
          <p:cNvSpPr txBox="1"/>
          <p:nvPr/>
        </p:nvSpPr>
        <p:spPr>
          <a:xfrm>
            <a:off x="8221211" y="2265028"/>
            <a:ext cx="304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Both control and state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4825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B590C3-18B7-4237-BDC3-59FEA9A307EE}"/>
              </a:ext>
            </a:extLst>
          </p:cNvPr>
          <p:cNvSpPr txBox="1"/>
          <p:nvPr/>
        </p:nvSpPr>
        <p:spPr>
          <a:xfrm>
            <a:off x="272374" y="262647"/>
            <a:ext cx="664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closedloop</a:t>
            </a:r>
            <a:r>
              <a:rPr lang="en-US" altLang="zh-CN" dirty="0"/>
              <a:t> testing</a:t>
            </a:r>
          </a:p>
          <a:p>
            <a:r>
              <a:rPr lang="en-US" altLang="zh-CN" dirty="0"/>
              <a:t>For policies trained and tested with process noise in control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C0441D-63EE-4210-82EE-9549C42F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448"/>
            <a:ext cx="5970360" cy="4534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038FB6-E989-44FE-8337-4DA8AA9B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60" y="1307448"/>
            <a:ext cx="5868737" cy="45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39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B590C3-18B7-4237-BDC3-59FEA9A307EE}"/>
              </a:ext>
            </a:extLst>
          </p:cNvPr>
          <p:cNvSpPr txBox="1"/>
          <p:nvPr/>
        </p:nvSpPr>
        <p:spPr>
          <a:xfrm>
            <a:off x="272374" y="262647"/>
            <a:ext cx="6556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closedloop</a:t>
            </a:r>
            <a:r>
              <a:rPr lang="en-US" altLang="zh-CN" dirty="0"/>
              <a:t> testing</a:t>
            </a:r>
          </a:p>
          <a:p>
            <a:r>
              <a:rPr lang="en-US" altLang="zh-CN" dirty="0"/>
              <a:t>For policies trained and tested with process noise in control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78F526-5EBC-4D0A-9F57-A5FC3AB6E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17"/>
            <a:ext cx="5868737" cy="45984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E2A461-F3BC-4353-8CDB-7B18783CF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5381"/>
            <a:ext cx="5868737" cy="45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78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E2524D-FC9A-419A-9FAD-B764AD11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20" y="185413"/>
            <a:ext cx="6902515" cy="27195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C518B6-EDB8-4173-BDF3-22BA19A39FDA}"/>
              </a:ext>
            </a:extLst>
          </p:cNvPr>
          <p:cNvSpPr txBox="1"/>
          <p:nvPr/>
        </p:nvSpPr>
        <p:spPr>
          <a:xfrm>
            <a:off x="111968" y="747"/>
            <a:ext cx="252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6A22A8-6317-4467-8CA1-ED915852C12F}"/>
              </a:ext>
            </a:extLst>
          </p:cNvPr>
          <p:cNvSpPr txBox="1"/>
          <p:nvPr/>
        </p:nvSpPr>
        <p:spPr>
          <a:xfrm>
            <a:off x="995265" y="942392"/>
            <a:ext cx="240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Alpha=0.9*alpha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87F0F2-3011-4DA6-B7D9-4D5999B89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21" y="3806655"/>
            <a:ext cx="6902514" cy="27464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EEAA33-A537-497C-96B2-C377618415D2}"/>
              </a:ext>
            </a:extLst>
          </p:cNvPr>
          <p:cNvSpPr txBox="1"/>
          <p:nvPr/>
        </p:nvSpPr>
        <p:spPr>
          <a:xfrm>
            <a:off x="995265" y="4190917"/>
            <a:ext cx="295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 search IROS12 paper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9401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A37917C-F57D-4DF5-B8BA-6A39CB0E8505}"/>
              </a:ext>
            </a:extLst>
          </p:cNvPr>
          <p:cNvSpPr txBox="1"/>
          <p:nvPr/>
        </p:nvSpPr>
        <p:spPr>
          <a:xfrm>
            <a:off x="204281" y="262647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Trained and tested with both state and control noise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99597D-0634-4124-BFE7-2151A4F5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541"/>
            <a:ext cx="5868737" cy="45349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AF5F7E-5659-42A0-B9E6-AA89035B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52" y="1375540"/>
            <a:ext cx="5970360" cy="453493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2AE17B0-82C1-4265-9C22-D3698D225D45}"/>
              </a:ext>
            </a:extLst>
          </p:cNvPr>
          <p:cNvSpPr/>
          <p:nvPr/>
        </p:nvSpPr>
        <p:spPr>
          <a:xfrm>
            <a:off x="7908587" y="4708187"/>
            <a:ext cx="262647" cy="37937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3CC7A91-38C1-487C-BD37-6B7FF1DEF1D5}"/>
              </a:ext>
            </a:extLst>
          </p:cNvPr>
          <p:cNvCxnSpPr>
            <a:stCxn id="11" idx="4"/>
          </p:cNvCxnSpPr>
          <p:nvPr/>
        </p:nvCxnSpPr>
        <p:spPr>
          <a:xfrm flipH="1">
            <a:off x="7474591" y="5087566"/>
            <a:ext cx="565320" cy="969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36ED341-4E56-46F4-A41A-07182718EB34}"/>
              </a:ext>
            </a:extLst>
          </p:cNvPr>
          <p:cNvSpPr txBox="1"/>
          <p:nvPr/>
        </p:nvSpPr>
        <p:spPr>
          <a:xfrm>
            <a:off x="6425967" y="6157519"/>
            <a:ext cx="20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Can swing 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1684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C9FEDD-86A8-4285-8CED-4B1B4A1475A3}"/>
              </a:ext>
            </a:extLst>
          </p:cNvPr>
          <p:cNvSpPr txBox="1"/>
          <p:nvPr/>
        </p:nvSpPr>
        <p:spPr>
          <a:xfrm>
            <a:off x="502508" y="362465"/>
            <a:ext cx="2248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</a:p>
          <a:p>
            <a:r>
              <a:rPr lang="en-US" altLang="zh-CN" dirty="0"/>
              <a:t>% of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945BC9-4237-449C-8F5D-CCFA5E484FFC}"/>
              </a:ext>
            </a:extLst>
          </p:cNvPr>
          <p:cNvSpPr txBox="1"/>
          <p:nvPr/>
        </p:nvSpPr>
        <p:spPr>
          <a:xfrm>
            <a:off x="2150076" y="1008796"/>
            <a:ext cx="280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noise in control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536C28-6733-4385-906A-2D53E24D0AAE}"/>
              </a:ext>
            </a:extLst>
          </p:cNvPr>
          <p:cNvSpPr txBox="1"/>
          <p:nvPr/>
        </p:nvSpPr>
        <p:spPr>
          <a:xfrm>
            <a:off x="7727439" y="999534"/>
            <a:ext cx="379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noise in control and state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09113C-B85E-42D1-91A8-B8A38929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678"/>
            <a:ext cx="6186309" cy="45603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EA7E5B-F853-4F53-B208-9CFACF32A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88" y="1489677"/>
            <a:ext cx="6199012" cy="45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914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2F580B-ED95-47D8-87FE-4A7F4F1F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51" y="1142479"/>
            <a:ext cx="5690897" cy="45730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02B730-E433-4101-8333-3FD61F5767E7}"/>
              </a:ext>
            </a:extLst>
          </p:cNvPr>
          <p:cNvSpPr txBox="1"/>
          <p:nvPr/>
        </p:nvSpPr>
        <p:spPr>
          <a:xfrm>
            <a:off x="272374" y="262647"/>
            <a:ext cx="615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Cartpole </a:t>
            </a:r>
            <a:r>
              <a:rPr lang="en-US" altLang="zh-CN" dirty="0" err="1"/>
              <a:t>closedloop</a:t>
            </a:r>
            <a:r>
              <a:rPr lang="en-US" altLang="zh-CN" dirty="0"/>
              <a:t> testing</a:t>
            </a:r>
          </a:p>
          <a:p>
            <a:r>
              <a:rPr lang="en-US" altLang="zh-CN" dirty="0"/>
              <a:t>For policies trained with process noise in control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6620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B590C3-18B7-4237-BDC3-59FEA9A307EE}"/>
              </a:ext>
            </a:extLst>
          </p:cNvPr>
          <p:cNvSpPr txBox="1"/>
          <p:nvPr/>
        </p:nvSpPr>
        <p:spPr>
          <a:xfrm>
            <a:off x="272374" y="262647"/>
            <a:ext cx="653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r>
              <a:rPr lang="en-US" altLang="zh-CN" dirty="0" err="1"/>
              <a:t>closedloop</a:t>
            </a:r>
            <a:r>
              <a:rPr lang="en-US" altLang="zh-CN" dirty="0"/>
              <a:t> testing</a:t>
            </a:r>
          </a:p>
          <a:p>
            <a:r>
              <a:rPr lang="en-US" altLang="zh-CN" dirty="0"/>
              <a:t>For policies trained and tested with process noise in control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D6BD2B-FD8D-4187-8AA8-C9A84572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963"/>
            <a:ext cx="5970360" cy="45349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7FFDAB-2F57-446C-867D-6FB83D9E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60" y="1211448"/>
            <a:ext cx="5868737" cy="45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07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507A82-0EAA-4CCB-BE1E-19189A5CE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1" y="1583564"/>
            <a:ext cx="5970360" cy="45349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F4FB71-226B-4379-9E3E-CAB2BF1A2A2B}"/>
              </a:ext>
            </a:extLst>
          </p:cNvPr>
          <p:cNvSpPr txBox="1"/>
          <p:nvPr/>
        </p:nvSpPr>
        <p:spPr>
          <a:xfrm>
            <a:off x="204281" y="262647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Trained and tested with both state and control noise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F68AF33-1389-4C87-8FE8-6A5981F6DDCE}"/>
              </a:ext>
            </a:extLst>
          </p:cNvPr>
          <p:cNvSpPr/>
          <p:nvPr/>
        </p:nvSpPr>
        <p:spPr>
          <a:xfrm>
            <a:off x="1720847" y="4059043"/>
            <a:ext cx="1111564" cy="5697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47A6181-0F2B-4270-943F-6B350E412D16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276629" y="4628782"/>
            <a:ext cx="659701" cy="1728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0588755-2FF2-4BC1-9143-358F46858E3A}"/>
              </a:ext>
            </a:extLst>
          </p:cNvPr>
          <p:cNvSpPr txBox="1"/>
          <p:nvPr/>
        </p:nvSpPr>
        <p:spPr>
          <a:xfrm>
            <a:off x="3088888" y="6266985"/>
            <a:ext cx="186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Can swing up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10CAF30-1CC9-430F-99D8-6ADDF8D868AA}"/>
              </a:ext>
            </a:extLst>
          </p:cNvPr>
          <p:cNvSpPr/>
          <p:nvPr/>
        </p:nvSpPr>
        <p:spPr>
          <a:xfrm>
            <a:off x="5318974" y="3062868"/>
            <a:ext cx="1111564" cy="5697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BFAC6B5-13C2-4E47-B471-A62EF8807E93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5874756" y="3632607"/>
            <a:ext cx="659701" cy="1728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478580D-0F57-4F98-A09C-04404B5E2389}"/>
              </a:ext>
            </a:extLst>
          </p:cNvPr>
          <p:cNvSpPr txBox="1"/>
          <p:nvPr/>
        </p:nvSpPr>
        <p:spPr>
          <a:xfrm>
            <a:off x="6687015" y="5270810"/>
            <a:ext cx="1862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Can swing up but further from target state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71C35E3-7033-4F99-888A-CD3A7C458157}"/>
              </a:ext>
            </a:extLst>
          </p:cNvPr>
          <p:cNvSpPr/>
          <p:nvPr/>
        </p:nvSpPr>
        <p:spPr>
          <a:xfrm>
            <a:off x="814614" y="2878202"/>
            <a:ext cx="1111564" cy="5697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FA36D61-85FE-416E-8522-257576FEBDD3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1763393" y="2475572"/>
            <a:ext cx="946275" cy="48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1028CA5-56F4-4211-9A12-1F62D719AEE2}"/>
              </a:ext>
            </a:extLst>
          </p:cNvPr>
          <p:cNvSpPr txBox="1"/>
          <p:nvPr/>
        </p:nvSpPr>
        <p:spPr>
          <a:xfrm>
            <a:off x="2832411" y="2044552"/>
            <a:ext cx="186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Can not swing 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61479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8CF6B41-F0D0-46B7-A9D7-4E6484C87D9E}"/>
              </a:ext>
            </a:extLst>
          </p:cNvPr>
          <p:cNvSpPr txBox="1"/>
          <p:nvPr/>
        </p:nvSpPr>
        <p:spPr>
          <a:xfrm>
            <a:off x="502508" y="362465"/>
            <a:ext cx="2248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</a:t>
            </a:r>
          </a:p>
          <a:p>
            <a:r>
              <a:rPr lang="en-US" altLang="zh-CN" dirty="0"/>
              <a:t>% of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C65E24-2F11-4D51-A102-736F1FC9E6FD}"/>
              </a:ext>
            </a:extLst>
          </p:cNvPr>
          <p:cNvSpPr txBox="1"/>
          <p:nvPr/>
        </p:nvSpPr>
        <p:spPr>
          <a:xfrm>
            <a:off x="7727439" y="999534"/>
            <a:ext cx="379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noise in control and state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C89EC-A8BF-4F32-8A18-ABEE15D7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715" y="1616560"/>
            <a:ext cx="6211715" cy="4636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A6AF3-8D3C-4E2A-875D-B81D5E84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866"/>
            <a:ext cx="6211715" cy="46365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CB157BD-F874-41C7-B2B1-8E3734F92DAB}"/>
              </a:ext>
            </a:extLst>
          </p:cNvPr>
          <p:cNvSpPr txBox="1"/>
          <p:nvPr/>
        </p:nvSpPr>
        <p:spPr>
          <a:xfrm>
            <a:off x="2150076" y="1008796"/>
            <a:ext cx="280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noise in control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7263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1B527C-682E-4B92-879A-C0A6C8D9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0" y="1603618"/>
            <a:ext cx="5970360" cy="45349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3B0474-3F7C-4D15-98E4-4F9846D46F6E}"/>
              </a:ext>
            </a:extLst>
          </p:cNvPr>
          <p:cNvSpPr txBox="1"/>
          <p:nvPr/>
        </p:nvSpPr>
        <p:spPr>
          <a:xfrm>
            <a:off x="272374" y="262647"/>
            <a:ext cx="3877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 </a:t>
            </a:r>
            <a:r>
              <a:rPr lang="en-US" altLang="zh-CN" dirty="0" err="1"/>
              <a:t>closedloop</a:t>
            </a:r>
            <a:r>
              <a:rPr lang="en-US" altLang="zh-CN" dirty="0"/>
              <a:t> testing</a:t>
            </a:r>
          </a:p>
          <a:p>
            <a:r>
              <a:rPr lang="en-US" altLang="zh-CN" dirty="0"/>
              <a:t>For policies trained and tested with process noise in control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FF23EF-223E-4AD3-AB2D-ED7935F49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3617"/>
            <a:ext cx="6097389" cy="45349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A02705-0D99-43B8-9072-6D127A8BF63D}"/>
              </a:ext>
            </a:extLst>
          </p:cNvPr>
          <p:cNvSpPr txBox="1"/>
          <p:nvPr/>
        </p:nvSpPr>
        <p:spPr>
          <a:xfrm>
            <a:off x="6980318" y="292729"/>
            <a:ext cx="3877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 </a:t>
            </a:r>
            <a:r>
              <a:rPr lang="en-US" altLang="zh-CN" dirty="0" err="1"/>
              <a:t>closedloop</a:t>
            </a:r>
            <a:r>
              <a:rPr lang="en-US" altLang="zh-CN" dirty="0"/>
              <a:t> testing</a:t>
            </a:r>
          </a:p>
          <a:p>
            <a:r>
              <a:rPr lang="en-US" altLang="zh-CN" dirty="0"/>
              <a:t>For policies trained and tested with process noise in control and state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0696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75F22C-AD31-4F0D-B3EA-770409E8425F}"/>
              </a:ext>
            </a:extLst>
          </p:cNvPr>
          <p:cNvSpPr txBox="1"/>
          <p:nvPr/>
        </p:nvSpPr>
        <p:spPr>
          <a:xfrm>
            <a:off x="282102" y="340468"/>
            <a:ext cx="38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exploration noise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69AB88F-16B9-42F2-9945-37D3E600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0" y="1329877"/>
            <a:ext cx="6122795" cy="456033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43E0EE-1B0F-4CFC-B218-5A387703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35" y="1279065"/>
            <a:ext cx="5805223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17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75F22C-AD31-4F0D-B3EA-770409E8425F}"/>
              </a:ext>
            </a:extLst>
          </p:cNvPr>
          <p:cNvSpPr txBox="1"/>
          <p:nvPr/>
        </p:nvSpPr>
        <p:spPr>
          <a:xfrm>
            <a:off x="282102" y="340468"/>
            <a:ext cx="38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exploration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FECBA5-7109-43DD-8718-941453A62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6" y="1250743"/>
            <a:ext cx="5868737" cy="4534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E5A23D-B9C6-4967-9727-7497B15B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095" y="1250743"/>
            <a:ext cx="5868737" cy="45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39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9EFCB8-5A54-4C10-A489-C1B219E3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933"/>
            <a:ext cx="6199012" cy="45603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0AC21B-263E-49AA-8646-7FB70E346607}"/>
              </a:ext>
            </a:extLst>
          </p:cNvPr>
          <p:cNvSpPr txBox="1"/>
          <p:nvPr/>
        </p:nvSpPr>
        <p:spPr>
          <a:xfrm>
            <a:off x="282102" y="340468"/>
            <a:ext cx="38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exploration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091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1F38A7-0F68-461F-873C-D6076EC0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60" y="3132782"/>
            <a:ext cx="7812255" cy="30975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C05484-7CE5-436F-8513-5B808417A826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swimmer6+ ARMA</a:t>
            </a:r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no batching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FB48F6-D7EB-40E6-9F62-8B204651C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718" y="289248"/>
            <a:ext cx="2289412" cy="21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553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00AC21B-263E-49AA-8646-7FB70E346607}"/>
              </a:ext>
            </a:extLst>
          </p:cNvPr>
          <p:cNvSpPr txBox="1"/>
          <p:nvPr/>
        </p:nvSpPr>
        <p:spPr>
          <a:xfrm>
            <a:off x="282102" y="340468"/>
            <a:ext cx="38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exploration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308203-79CB-438E-AC7E-B7082A05F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0" y="1466897"/>
            <a:ext cx="5723809" cy="4342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A77CD8-6089-4E6B-A2EC-90B0ED983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860"/>
            <a:ext cx="5970360" cy="45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13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4AD401-AE02-46A1-9B67-BA90463F0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1669000"/>
            <a:ext cx="4819650" cy="3857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6D3365-2624-413D-B77D-35ECE139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840" y="1669000"/>
            <a:ext cx="4981575" cy="38290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B6F082-FA9E-4BC4-B4AA-70EEDB9813A5}"/>
              </a:ext>
            </a:extLst>
          </p:cNvPr>
          <p:cNvSpPr txBox="1"/>
          <p:nvPr/>
        </p:nvSpPr>
        <p:spPr>
          <a:xfrm>
            <a:off x="253218" y="33762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training with 10^-5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881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5CF34B9-4AF9-48F6-BD0D-A0D5ED3113B3}"/>
              </a:ext>
            </a:extLst>
          </p:cNvPr>
          <p:cNvSpPr txBox="1"/>
          <p:nvPr/>
        </p:nvSpPr>
        <p:spPr>
          <a:xfrm>
            <a:off x="2587083" y="1739589"/>
            <a:ext cx="8831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Benefits of tensegrity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Mass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Adjustable stiffness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Axial load on bars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Energy absorption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Large deformation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9733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2A95D2D-85E4-4347-97AA-C0E966A193AE}"/>
              </a:ext>
            </a:extLst>
          </p:cNvPr>
          <p:cNvSpPr txBox="1"/>
          <p:nvPr/>
        </p:nvSpPr>
        <p:spPr>
          <a:xfrm>
            <a:off x="749030" y="680936"/>
            <a:ext cx="28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noise in control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150FEE-7D33-4C88-AE61-0E170133AFFA}"/>
              </a:ext>
            </a:extLst>
          </p:cNvPr>
          <p:cNvSpPr txBox="1"/>
          <p:nvPr/>
        </p:nvSpPr>
        <p:spPr>
          <a:xfrm>
            <a:off x="7331412" y="680936"/>
            <a:ext cx="345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Exploration noise in control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CF0D65-AD48-48E3-8408-CF9297B7315B}"/>
              </a:ext>
            </a:extLst>
          </p:cNvPr>
          <p:cNvSpPr txBox="1"/>
          <p:nvPr/>
        </p:nvSpPr>
        <p:spPr>
          <a:xfrm>
            <a:off x="554477" y="175098"/>
            <a:ext cx="263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noise in u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C38D12-8C53-41BC-BAB1-149A2E778865}"/>
              </a:ext>
            </a:extLst>
          </p:cNvPr>
          <p:cNvSpPr txBox="1"/>
          <p:nvPr/>
        </p:nvSpPr>
        <p:spPr>
          <a:xfrm>
            <a:off x="9564130" y="263611"/>
            <a:ext cx="141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1D7A1FD-DB67-4A3A-BE8D-09CF42542300}"/>
              </a:ext>
            </a:extLst>
          </p:cNvPr>
          <p:cNvGrpSpPr/>
          <p:nvPr/>
        </p:nvGrpSpPr>
        <p:grpSpPr>
          <a:xfrm>
            <a:off x="38453" y="1161533"/>
            <a:ext cx="5690897" cy="4573042"/>
            <a:chOff x="127972" y="1142479"/>
            <a:chExt cx="5690897" cy="457304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EFB1C-9EA4-4099-AFB5-6F3F488BE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972" y="1142479"/>
              <a:ext cx="5690897" cy="4573042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6DF615C-CFE6-46CA-8F92-D3D24D799B4C}"/>
                </a:ext>
              </a:extLst>
            </p:cNvPr>
            <p:cNvCxnSpPr/>
            <p:nvPr/>
          </p:nvCxnSpPr>
          <p:spPr>
            <a:xfrm>
              <a:off x="989417" y="4114625"/>
              <a:ext cx="4547287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20755D-9CC1-4B04-A631-1CB1AE919CA4}"/>
                </a:ext>
              </a:extLst>
            </p:cNvPr>
            <p:cNvSpPr txBox="1"/>
            <p:nvPr/>
          </p:nvSpPr>
          <p:spPr>
            <a:xfrm>
              <a:off x="889906" y="3853015"/>
              <a:ext cx="16887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Performance threshold</a:t>
              </a:r>
              <a:endParaRPr lang="zh-CN" altLang="en-US" sz="1100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4D5B701-7CB7-4B38-95F0-00C8660BB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6990" y="4114626"/>
              <a:ext cx="0" cy="950375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01721D6-988D-4C97-9F74-AF4339DB2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4131" y="4114625"/>
              <a:ext cx="0" cy="950375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3AAA4FB-52A4-492C-B893-4EA667486C9F}"/>
                </a:ext>
              </a:extLst>
            </p:cNvPr>
            <p:cNvSpPr/>
            <p:nvPr/>
          </p:nvSpPr>
          <p:spPr>
            <a:xfrm>
              <a:off x="2750301" y="4080953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5266662-45FC-4603-BB98-BBAAE423069A}"/>
                </a:ext>
              </a:extLst>
            </p:cNvPr>
            <p:cNvSpPr/>
            <p:nvPr/>
          </p:nvSpPr>
          <p:spPr>
            <a:xfrm>
              <a:off x="4528624" y="4056259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F6A6E5F-1202-4E57-87AD-C28B24DA075E}"/>
              </a:ext>
            </a:extLst>
          </p:cNvPr>
          <p:cNvGrpSpPr/>
          <p:nvPr/>
        </p:nvGrpSpPr>
        <p:grpSpPr>
          <a:xfrm>
            <a:off x="6096000" y="1199642"/>
            <a:ext cx="5690897" cy="4534933"/>
            <a:chOff x="6096000" y="1180588"/>
            <a:chExt cx="5690897" cy="453493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052D52A-2154-4D4D-BE94-E16690585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80588"/>
              <a:ext cx="5690897" cy="4534933"/>
            </a:xfrm>
            <a:prstGeom prst="rect">
              <a:avLst/>
            </a:prstGeom>
          </p:spPr>
        </p:pic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D458E2E-6A5F-46E2-B8EC-26C9DA00CD03}"/>
                </a:ext>
              </a:extLst>
            </p:cNvPr>
            <p:cNvCxnSpPr/>
            <p:nvPr/>
          </p:nvCxnSpPr>
          <p:spPr>
            <a:xfrm>
              <a:off x="6968684" y="4211758"/>
              <a:ext cx="4547287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7ACA447-2963-4B1F-A123-AE37F99AB9F7}"/>
                </a:ext>
              </a:extLst>
            </p:cNvPr>
            <p:cNvSpPr txBox="1"/>
            <p:nvPr/>
          </p:nvSpPr>
          <p:spPr>
            <a:xfrm>
              <a:off x="6869173" y="3950148"/>
              <a:ext cx="16887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Performance threshold</a:t>
              </a:r>
              <a:endParaRPr lang="zh-CN" altLang="en-US" sz="1100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FDA8778-F5A4-4ADF-B4F7-C02CC364A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3398" y="4211759"/>
              <a:ext cx="0" cy="853241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9A4A0C9-D99A-45A0-BC2F-7DD673083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9773" y="4211758"/>
              <a:ext cx="0" cy="853241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6F453A1-8858-48EF-BC90-309AA878F6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045" y="4211758"/>
              <a:ext cx="0" cy="853241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DB036CF-90FC-478B-871C-0759A1D68F83}"/>
                </a:ext>
              </a:extLst>
            </p:cNvPr>
            <p:cNvSpPr txBox="1"/>
            <p:nvPr/>
          </p:nvSpPr>
          <p:spPr>
            <a:xfrm>
              <a:off x="8114596" y="5064999"/>
              <a:ext cx="449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C544A80-53C7-4FA9-AD33-7B6FF52E83CE}"/>
                </a:ext>
              </a:extLst>
            </p:cNvPr>
            <p:cNvSpPr/>
            <p:nvPr/>
          </p:nvSpPr>
          <p:spPr>
            <a:xfrm>
              <a:off x="8205679" y="4163881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8D4329D-E312-4401-AA86-D4C522C04181}"/>
                </a:ext>
              </a:extLst>
            </p:cNvPr>
            <p:cNvSpPr/>
            <p:nvPr/>
          </p:nvSpPr>
          <p:spPr>
            <a:xfrm>
              <a:off x="8701287" y="4163262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AB6D6BD-3FDC-4F31-BD51-39FD177F2D2C}"/>
                </a:ext>
              </a:extLst>
            </p:cNvPr>
            <p:cNvSpPr/>
            <p:nvPr/>
          </p:nvSpPr>
          <p:spPr>
            <a:xfrm>
              <a:off x="10501407" y="4153391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4E9BEAE-EC11-4686-9A12-4129B4B8EE2C}"/>
              </a:ext>
            </a:extLst>
          </p:cNvPr>
          <p:cNvSpPr txBox="1"/>
          <p:nvPr/>
        </p:nvSpPr>
        <p:spPr>
          <a:xfrm>
            <a:off x="418289" y="6060332"/>
            <a:ext cx="601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Threshold is determined by whether it is close to the </a:t>
            </a:r>
            <a:r>
              <a:rPr lang="en-US" altLang="zh-CN" dirty="0" err="1"/>
              <a:t>swingup</a:t>
            </a:r>
            <a:r>
              <a:rPr lang="en-US" altLang="zh-CN" dirty="0"/>
              <a:t> pos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5891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1537486-E194-48E5-B68F-3D95AFAF9A60}"/>
              </a:ext>
            </a:extLst>
          </p:cNvPr>
          <p:cNvSpPr txBox="1"/>
          <p:nvPr/>
        </p:nvSpPr>
        <p:spPr>
          <a:xfrm>
            <a:off x="554477" y="175098"/>
            <a:ext cx="585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Trained and tested with noise in state and control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29E9D1-8C08-40D3-BC81-4E4803BEA935}"/>
              </a:ext>
            </a:extLst>
          </p:cNvPr>
          <p:cNvSpPr txBox="1"/>
          <p:nvPr/>
        </p:nvSpPr>
        <p:spPr>
          <a:xfrm>
            <a:off x="9564130" y="263611"/>
            <a:ext cx="141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F89089-C010-4CF8-AE2D-4E5B956629E2}"/>
              </a:ext>
            </a:extLst>
          </p:cNvPr>
          <p:cNvGrpSpPr/>
          <p:nvPr/>
        </p:nvGrpSpPr>
        <p:grpSpPr>
          <a:xfrm>
            <a:off x="2896324" y="1161533"/>
            <a:ext cx="5690897" cy="4534933"/>
            <a:chOff x="3250551" y="1161533"/>
            <a:chExt cx="5690897" cy="45349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1B0F3E2-22B9-4F3F-81A5-DE9849B0F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0551" y="1161533"/>
              <a:ext cx="5690897" cy="4534933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2C0AB15-4933-4EA9-9D8B-7FA39BD9998B}"/>
                </a:ext>
              </a:extLst>
            </p:cNvPr>
            <p:cNvCxnSpPr>
              <a:cxnSpLocks/>
            </p:cNvCxnSpPr>
            <p:nvPr/>
          </p:nvCxnSpPr>
          <p:spPr>
            <a:xfrm>
              <a:off x="4135394" y="4202174"/>
              <a:ext cx="450276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41B5B8-1B8D-4BB2-90B1-701E233EB141}"/>
                </a:ext>
              </a:extLst>
            </p:cNvPr>
            <p:cNvSpPr txBox="1"/>
            <p:nvPr/>
          </p:nvSpPr>
          <p:spPr>
            <a:xfrm>
              <a:off x="4035883" y="3940564"/>
              <a:ext cx="16887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Performance threshold</a:t>
              </a:r>
              <a:endParaRPr lang="zh-CN" altLang="en-US" sz="1100"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FAF373E-AED7-463E-B0BC-0ED834A2AF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4976" y="4202174"/>
              <a:ext cx="0" cy="856209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F535D27-9ACD-480F-BF63-9279CA1AAD77}"/>
                </a:ext>
              </a:extLst>
            </p:cNvPr>
            <p:cNvSpPr/>
            <p:nvPr/>
          </p:nvSpPr>
          <p:spPr>
            <a:xfrm>
              <a:off x="7126610" y="4143807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B18FB3A-86CE-4FB2-871A-B44E7F44B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5502" y="4202174"/>
              <a:ext cx="0" cy="856209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35E497B-CC66-4D29-83CD-1A77D7044297}"/>
                </a:ext>
              </a:extLst>
            </p:cNvPr>
            <p:cNvSpPr/>
            <p:nvPr/>
          </p:nvSpPr>
          <p:spPr>
            <a:xfrm>
              <a:off x="5589111" y="4143807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7CB16D3-D015-491D-9063-78464A5F5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7983" y="4177079"/>
              <a:ext cx="0" cy="881304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368EAEA-31C5-4088-B427-7301A8D140F1}"/>
                </a:ext>
              </a:extLst>
            </p:cNvPr>
            <p:cNvSpPr/>
            <p:nvPr/>
          </p:nvSpPr>
          <p:spPr>
            <a:xfrm>
              <a:off x="4971592" y="4143807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752FCE9-3EF4-4BC7-BDFC-A5C0C51DFD40}"/>
                </a:ext>
              </a:extLst>
            </p:cNvPr>
            <p:cNvSpPr txBox="1"/>
            <p:nvPr/>
          </p:nvSpPr>
          <p:spPr>
            <a:xfrm>
              <a:off x="4803159" y="5057347"/>
              <a:ext cx="449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7806FE3-E054-437B-BDC2-954CEDB9D793}"/>
                </a:ext>
              </a:extLst>
            </p:cNvPr>
            <p:cNvSpPr txBox="1"/>
            <p:nvPr/>
          </p:nvSpPr>
          <p:spPr>
            <a:xfrm>
              <a:off x="5441450" y="5069647"/>
              <a:ext cx="449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9D2E8ED-2B73-4C45-86FC-F57C7353CAB8}"/>
                </a:ext>
              </a:extLst>
            </p:cNvPr>
            <p:cNvSpPr txBox="1"/>
            <p:nvPr/>
          </p:nvSpPr>
          <p:spPr>
            <a:xfrm>
              <a:off x="6994059" y="5057346"/>
              <a:ext cx="449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2.7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61929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EA928FE-9ACE-48A3-A1FE-94D937BF8FDF}"/>
              </a:ext>
            </a:extLst>
          </p:cNvPr>
          <p:cNvSpPr txBox="1"/>
          <p:nvPr/>
        </p:nvSpPr>
        <p:spPr>
          <a:xfrm>
            <a:off x="1309203" y="1161853"/>
            <a:ext cx="28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noise in control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D74F2C-A55D-4AD1-BB44-66308836B3A9}"/>
              </a:ext>
            </a:extLst>
          </p:cNvPr>
          <p:cNvSpPr txBox="1"/>
          <p:nvPr/>
        </p:nvSpPr>
        <p:spPr>
          <a:xfrm>
            <a:off x="554477" y="175098"/>
            <a:ext cx="263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Tested with noise in u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37AF97-EE20-4591-AE86-4E251E7F931F}"/>
              </a:ext>
            </a:extLst>
          </p:cNvPr>
          <p:cNvSpPr txBox="1"/>
          <p:nvPr/>
        </p:nvSpPr>
        <p:spPr>
          <a:xfrm>
            <a:off x="9377464" y="311285"/>
            <a:ext cx="19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6C2C14-F544-4BDE-8F1A-4E9663117F1C}"/>
              </a:ext>
            </a:extLst>
          </p:cNvPr>
          <p:cNvSpPr txBox="1"/>
          <p:nvPr/>
        </p:nvSpPr>
        <p:spPr>
          <a:xfrm>
            <a:off x="7355307" y="1161853"/>
            <a:ext cx="345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Exploration noise in control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FCBDDA-3B72-4D2C-B6E1-EDC2F0B23471}"/>
              </a:ext>
            </a:extLst>
          </p:cNvPr>
          <p:cNvGrpSpPr/>
          <p:nvPr/>
        </p:nvGrpSpPr>
        <p:grpSpPr>
          <a:xfrm>
            <a:off x="95780" y="1531184"/>
            <a:ext cx="5741708" cy="4534933"/>
            <a:chOff x="237559" y="1531185"/>
            <a:chExt cx="5741708" cy="453493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9AB6940-835A-4FF4-AEE8-FFC21E257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559" y="1531185"/>
              <a:ext cx="5741708" cy="4534933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7BEA6DC-7987-4E38-8B62-D2C7393E3FC8}"/>
                </a:ext>
              </a:extLst>
            </p:cNvPr>
            <p:cNvCxnSpPr/>
            <p:nvPr/>
          </p:nvCxnSpPr>
          <p:spPr>
            <a:xfrm>
              <a:off x="1145059" y="4357816"/>
              <a:ext cx="4547287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247B3C9-348C-4A47-9991-757A2A10F6AE}"/>
                </a:ext>
              </a:extLst>
            </p:cNvPr>
            <p:cNvSpPr txBox="1"/>
            <p:nvPr/>
          </p:nvSpPr>
          <p:spPr>
            <a:xfrm>
              <a:off x="1045548" y="4096206"/>
              <a:ext cx="16887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Performance threshold</a:t>
              </a:r>
              <a:endParaRPr lang="zh-CN" altLang="en-US" sz="1100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5867F32-665E-4CBE-AA46-1EE7E04D2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519" y="4357817"/>
              <a:ext cx="1" cy="1070217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EA0925D-52CA-48B4-9CEC-F06C8A260618}"/>
                </a:ext>
              </a:extLst>
            </p:cNvPr>
            <p:cNvSpPr txBox="1"/>
            <p:nvPr/>
          </p:nvSpPr>
          <p:spPr>
            <a:xfrm>
              <a:off x="3266604" y="5428034"/>
              <a:ext cx="59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73AF5C8-4661-42CD-A856-9C20E8B86E35}"/>
                </a:ext>
              </a:extLst>
            </p:cNvPr>
            <p:cNvSpPr/>
            <p:nvPr/>
          </p:nvSpPr>
          <p:spPr>
            <a:xfrm>
              <a:off x="3354153" y="4299451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F053C7-ED46-439E-A952-7DBB21601979}"/>
              </a:ext>
            </a:extLst>
          </p:cNvPr>
          <p:cNvGrpSpPr/>
          <p:nvPr/>
        </p:nvGrpSpPr>
        <p:grpSpPr>
          <a:xfrm>
            <a:off x="6032003" y="1531183"/>
            <a:ext cx="5741708" cy="4534933"/>
            <a:chOff x="6212733" y="1531185"/>
            <a:chExt cx="5741708" cy="45349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FCAEA73-6A6C-4737-A61A-7F2C80BF3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2733" y="1531185"/>
              <a:ext cx="5741708" cy="4534933"/>
            </a:xfrm>
            <a:prstGeom prst="rect">
              <a:avLst/>
            </a:prstGeom>
          </p:spPr>
        </p:pic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C432436-BDC2-48C7-9954-923BA904AD6C}"/>
                </a:ext>
              </a:extLst>
            </p:cNvPr>
            <p:cNvCxnSpPr/>
            <p:nvPr/>
          </p:nvCxnSpPr>
          <p:spPr>
            <a:xfrm>
              <a:off x="7103820" y="4357816"/>
              <a:ext cx="4547287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E57EA99-7E64-46C6-A6A1-B5E47F37B239}"/>
                </a:ext>
              </a:extLst>
            </p:cNvPr>
            <p:cNvSpPr txBox="1"/>
            <p:nvPr/>
          </p:nvSpPr>
          <p:spPr>
            <a:xfrm>
              <a:off x="7004309" y="4096206"/>
              <a:ext cx="16887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Performance threshold</a:t>
              </a:r>
              <a:endParaRPr lang="zh-CN" altLang="en-US" sz="1100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CAAAECB-571B-48B3-A744-C5E4E3032C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5365" y="4357817"/>
              <a:ext cx="1" cy="1070217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8177007-2BFF-4B6E-ACFF-C38702188B7C}"/>
                </a:ext>
              </a:extLst>
            </p:cNvPr>
            <p:cNvSpPr txBox="1"/>
            <p:nvPr/>
          </p:nvSpPr>
          <p:spPr>
            <a:xfrm>
              <a:off x="9083587" y="5439298"/>
              <a:ext cx="59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6B58859-5323-4D5F-80F1-E4E7BFBB46C7}"/>
                </a:ext>
              </a:extLst>
            </p:cNvPr>
            <p:cNvSpPr/>
            <p:nvPr/>
          </p:nvSpPr>
          <p:spPr>
            <a:xfrm>
              <a:off x="9154227" y="4299450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D1110AC-95E3-497A-8550-4212B1C623C8}"/>
              </a:ext>
            </a:extLst>
          </p:cNvPr>
          <p:cNvSpPr txBox="1"/>
          <p:nvPr/>
        </p:nvSpPr>
        <p:spPr>
          <a:xfrm>
            <a:off x="418289" y="6060332"/>
            <a:ext cx="601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Threshold is determined by 30 degrees and 40 degrees/sec error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4460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DB1F7AF-EBD7-4EBF-9E69-3C5A5E1707E8}"/>
              </a:ext>
            </a:extLst>
          </p:cNvPr>
          <p:cNvSpPr txBox="1"/>
          <p:nvPr/>
        </p:nvSpPr>
        <p:spPr>
          <a:xfrm>
            <a:off x="9377464" y="311285"/>
            <a:ext cx="19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07C82E-7440-49F5-9199-4389D791A6E9}"/>
              </a:ext>
            </a:extLst>
          </p:cNvPr>
          <p:cNvSpPr txBox="1"/>
          <p:nvPr/>
        </p:nvSpPr>
        <p:spPr>
          <a:xfrm>
            <a:off x="554477" y="175098"/>
            <a:ext cx="585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Trained and tested with noise in state and control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F9B32F-C190-4022-BB6B-DA2DAAB4367F}"/>
              </a:ext>
            </a:extLst>
          </p:cNvPr>
          <p:cNvGrpSpPr/>
          <p:nvPr/>
        </p:nvGrpSpPr>
        <p:grpSpPr>
          <a:xfrm>
            <a:off x="2805016" y="1515760"/>
            <a:ext cx="5741708" cy="4534933"/>
            <a:chOff x="2805016" y="1515760"/>
            <a:chExt cx="5741708" cy="45349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801338-098A-4E78-9CBF-3776B8AE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5016" y="1515760"/>
              <a:ext cx="5741708" cy="4534933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A9BC39A-3316-4CDE-B9A7-73340077C5EF}"/>
                </a:ext>
              </a:extLst>
            </p:cNvPr>
            <p:cNvCxnSpPr/>
            <p:nvPr/>
          </p:nvCxnSpPr>
          <p:spPr>
            <a:xfrm>
              <a:off x="3694373" y="4270267"/>
              <a:ext cx="4547287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AF97C5-5875-496D-B9C2-066D21AFCE5E}"/>
                </a:ext>
              </a:extLst>
            </p:cNvPr>
            <p:cNvSpPr txBox="1"/>
            <p:nvPr/>
          </p:nvSpPr>
          <p:spPr>
            <a:xfrm>
              <a:off x="3594862" y="4008657"/>
              <a:ext cx="16887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Performance threshold</a:t>
              </a:r>
              <a:endParaRPr lang="zh-CN" altLang="en-US" sz="1100"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893F61-D07E-46B1-86EF-00C255808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6736" y="4270267"/>
              <a:ext cx="0" cy="113831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BB4113C-1E79-43AA-81BD-35E10522DF7C}"/>
                </a:ext>
              </a:extLst>
            </p:cNvPr>
            <p:cNvSpPr txBox="1"/>
            <p:nvPr/>
          </p:nvSpPr>
          <p:spPr>
            <a:xfrm>
              <a:off x="5241033" y="5408577"/>
              <a:ext cx="449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C85EABA-B96D-45A5-8CE8-058B1AE05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3569" y="4304315"/>
              <a:ext cx="0" cy="1104265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1E74964-09AC-4438-B0FB-D1B752B9DAF5}"/>
                </a:ext>
              </a:extLst>
            </p:cNvPr>
            <p:cNvSpPr txBox="1"/>
            <p:nvPr/>
          </p:nvSpPr>
          <p:spPr>
            <a:xfrm>
              <a:off x="5561912" y="5421858"/>
              <a:ext cx="449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E6279A9-6D14-421C-8C40-E3D7ADBB0E9D}"/>
                </a:ext>
              </a:extLst>
            </p:cNvPr>
            <p:cNvSpPr/>
            <p:nvPr/>
          </p:nvSpPr>
          <p:spPr>
            <a:xfrm>
              <a:off x="5365203" y="4211901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5EA33A0-1BB3-4106-8222-ED992E424B14}"/>
                </a:ext>
              </a:extLst>
            </p:cNvPr>
            <p:cNvSpPr/>
            <p:nvPr/>
          </p:nvSpPr>
          <p:spPr>
            <a:xfrm>
              <a:off x="5728370" y="4211901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78634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B8FB6382-2E6C-43A7-BB3B-FDFF02EC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89" y="1267989"/>
            <a:ext cx="5830628" cy="45349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2961E4-6BEA-461E-AF6A-3255E51A1613}"/>
              </a:ext>
            </a:extLst>
          </p:cNvPr>
          <p:cNvSpPr txBox="1"/>
          <p:nvPr/>
        </p:nvSpPr>
        <p:spPr>
          <a:xfrm>
            <a:off x="1238864" y="898658"/>
            <a:ext cx="28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noise in control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5F1117-DCD2-401E-85E1-29003C3C8489}"/>
              </a:ext>
            </a:extLst>
          </p:cNvPr>
          <p:cNvSpPr txBox="1"/>
          <p:nvPr/>
        </p:nvSpPr>
        <p:spPr>
          <a:xfrm>
            <a:off x="9377464" y="311285"/>
            <a:ext cx="19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3A44A5-C855-49C4-8637-3EF1D0B5700D}"/>
              </a:ext>
            </a:extLst>
          </p:cNvPr>
          <p:cNvSpPr txBox="1"/>
          <p:nvPr/>
        </p:nvSpPr>
        <p:spPr>
          <a:xfrm>
            <a:off x="7320839" y="870412"/>
            <a:ext cx="397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 noise in control and state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50DAE65-25C3-4260-BEE4-08F7D89A4E03}"/>
              </a:ext>
            </a:extLst>
          </p:cNvPr>
          <p:cNvCxnSpPr>
            <a:cxnSpLocks/>
          </p:cNvCxnSpPr>
          <p:nvPr/>
        </p:nvCxnSpPr>
        <p:spPr>
          <a:xfrm>
            <a:off x="1238864" y="4484275"/>
            <a:ext cx="451991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E8E5185-5974-4282-B36E-1C3D7479FB93}"/>
              </a:ext>
            </a:extLst>
          </p:cNvPr>
          <p:cNvSpPr txBox="1"/>
          <p:nvPr/>
        </p:nvSpPr>
        <p:spPr>
          <a:xfrm>
            <a:off x="4209447" y="4635142"/>
            <a:ext cx="16887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Performance threshold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3D612B6-752F-4870-AD80-EA1331FDD4B2}"/>
              </a:ext>
            </a:extLst>
          </p:cNvPr>
          <p:cNvSpPr txBox="1"/>
          <p:nvPr/>
        </p:nvSpPr>
        <p:spPr>
          <a:xfrm>
            <a:off x="418288" y="6060332"/>
            <a:ext cx="707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Threshold is determined by whether it swims in the ball (r=0.05)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B4AB8C-0EE5-472E-8B8D-64D7374228B4}"/>
              </a:ext>
            </a:extLst>
          </p:cNvPr>
          <p:cNvGrpSpPr/>
          <p:nvPr/>
        </p:nvGrpSpPr>
        <p:grpSpPr>
          <a:xfrm>
            <a:off x="6096000" y="1239744"/>
            <a:ext cx="5830628" cy="4534933"/>
            <a:chOff x="6096000" y="1396694"/>
            <a:chExt cx="5830628" cy="453493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A3ECB71-7119-451C-BF73-654FA2DCD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96694"/>
              <a:ext cx="5830628" cy="4534933"/>
            </a:xfrm>
            <a:prstGeom prst="rect">
              <a:avLst/>
            </a:prstGeom>
          </p:spPr>
        </p:pic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C1D8FB0-A9B9-4091-8BAF-5F95C3C2DEDA}"/>
                </a:ext>
              </a:extLst>
            </p:cNvPr>
            <p:cNvCxnSpPr>
              <a:cxnSpLocks/>
            </p:cNvCxnSpPr>
            <p:nvPr/>
          </p:nvCxnSpPr>
          <p:spPr>
            <a:xfrm>
              <a:off x="7091464" y="5003756"/>
              <a:ext cx="454150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61B0C5A-1A85-437C-9A51-E150CC5439C7}"/>
                </a:ext>
              </a:extLst>
            </p:cNvPr>
            <p:cNvSpPr txBox="1"/>
            <p:nvPr/>
          </p:nvSpPr>
          <p:spPr>
            <a:xfrm>
              <a:off x="7003057" y="4744246"/>
              <a:ext cx="16887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Performance threshold</a:t>
              </a:r>
              <a:endParaRPr lang="zh-CN" altLang="en-US" sz="1100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D5F7B6C-982A-4488-8323-59E48C977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6164" y="5003758"/>
              <a:ext cx="0" cy="307544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5DEA079-B2AC-47EA-9325-020D9F82B833}"/>
                </a:ext>
              </a:extLst>
            </p:cNvPr>
            <p:cNvSpPr/>
            <p:nvPr/>
          </p:nvSpPr>
          <p:spPr>
            <a:xfrm>
              <a:off x="7947798" y="4945390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4A6447B-011C-4555-ACAD-3F4A512F7C75}"/>
                </a:ext>
              </a:extLst>
            </p:cNvPr>
            <p:cNvSpPr/>
            <p:nvPr/>
          </p:nvSpPr>
          <p:spPr>
            <a:xfrm>
              <a:off x="8871625" y="4945390"/>
              <a:ext cx="116732" cy="11673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00479C1-6721-42F6-828F-202F76213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9991" y="4985452"/>
              <a:ext cx="0" cy="311258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BFBC52F-EE26-4B3E-A6A0-E768A5942ACA}"/>
              </a:ext>
            </a:extLst>
          </p:cNvPr>
          <p:cNvCxnSpPr>
            <a:cxnSpLocks/>
          </p:cNvCxnSpPr>
          <p:nvPr/>
        </p:nvCxnSpPr>
        <p:spPr>
          <a:xfrm flipV="1">
            <a:off x="3041815" y="4484276"/>
            <a:ext cx="0" cy="671385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EB3B0FA8-BC4F-4D53-AEBB-4C9CE4D8AD7F}"/>
              </a:ext>
            </a:extLst>
          </p:cNvPr>
          <p:cNvSpPr/>
          <p:nvPr/>
        </p:nvSpPr>
        <p:spPr>
          <a:xfrm>
            <a:off x="2983449" y="4425910"/>
            <a:ext cx="116732" cy="11673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186D2AA-C077-4D84-A0D2-7A23D0F4EF6B}"/>
              </a:ext>
            </a:extLst>
          </p:cNvPr>
          <p:cNvCxnSpPr>
            <a:cxnSpLocks/>
          </p:cNvCxnSpPr>
          <p:nvPr/>
        </p:nvCxnSpPr>
        <p:spPr>
          <a:xfrm flipV="1">
            <a:off x="3544519" y="4484275"/>
            <a:ext cx="0" cy="671385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DD9A8A76-ECCC-46B8-8A85-8036B6A053A2}"/>
              </a:ext>
            </a:extLst>
          </p:cNvPr>
          <p:cNvSpPr/>
          <p:nvPr/>
        </p:nvSpPr>
        <p:spPr>
          <a:xfrm>
            <a:off x="3486153" y="4425909"/>
            <a:ext cx="116732" cy="11673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BE6E06F-738D-496B-9C9D-21D049371A46}"/>
              </a:ext>
            </a:extLst>
          </p:cNvPr>
          <p:cNvCxnSpPr>
            <a:cxnSpLocks/>
          </p:cNvCxnSpPr>
          <p:nvPr/>
        </p:nvCxnSpPr>
        <p:spPr>
          <a:xfrm flipV="1">
            <a:off x="3959308" y="4484275"/>
            <a:ext cx="0" cy="671385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D8064CF0-2186-4CF5-9352-C84E30C11B59}"/>
              </a:ext>
            </a:extLst>
          </p:cNvPr>
          <p:cNvSpPr/>
          <p:nvPr/>
        </p:nvSpPr>
        <p:spPr>
          <a:xfrm>
            <a:off x="3900942" y="4425909"/>
            <a:ext cx="116732" cy="11673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6A6C25-ED94-4130-B95D-575174185166}"/>
              </a:ext>
            </a:extLst>
          </p:cNvPr>
          <p:cNvSpPr txBox="1"/>
          <p:nvPr/>
        </p:nvSpPr>
        <p:spPr>
          <a:xfrm>
            <a:off x="3338894" y="5171513"/>
            <a:ext cx="449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445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56A27D8-F7FD-48A8-9DFF-8AFE29776CA2}"/>
              </a:ext>
            </a:extLst>
          </p:cNvPr>
          <p:cNvSpPr txBox="1"/>
          <p:nvPr/>
        </p:nvSpPr>
        <p:spPr>
          <a:xfrm>
            <a:off x="591014" y="234176"/>
            <a:ext cx="3345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Convergence comparison</a:t>
            </a:r>
          </a:p>
          <a:p>
            <a:r>
              <a:rPr lang="en-US" altLang="zh-CN" dirty="0"/>
              <a:t>ILQR vs. SQP on pendulum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FF4E39-A123-4EF3-B760-D793AB27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58" y="2030369"/>
            <a:ext cx="4800600" cy="37528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8B620D-5D72-43A1-B38E-BAA660531F1E}"/>
              </a:ext>
            </a:extLst>
          </p:cNvPr>
          <p:cNvSpPr txBox="1"/>
          <p:nvPr/>
        </p:nvSpPr>
        <p:spPr>
          <a:xfrm>
            <a:off x="6244281" y="234176"/>
            <a:ext cx="3756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implemented in </a:t>
            </a:r>
            <a:r>
              <a:rPr lang="en-US" altLang="zh-CN" dirty="0" err="1"/>
              <a:t>matlab</a:t>
            </a:r>
            <a:r>
              <a:rPr lang="en-US" altLang="zh-CN" dirty="0"/>
              <a:t> with least square id</a:t>
            </a:r>
          </a:p>
          <a:p>
            <a:r>
              <a:rPr lang="en-US" altLang="zh-CN" dirty="0" err="1"/>
              <a:t>Sqp</a:t>
            </a:r>
            <a:r>
              <a:rPr lang="en-US" altLang="zh-CN" dirty="0"/>
              <a:t> implemented using </a:t>
            </a:r>
            <a:r>
              <a:rPr lang="en-US" altLang="zh-CN" dirty="0" err="1"/>
              <a:t>fmincon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1011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7FEBC12-7FD0-4A25-9250-62401013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973"/>
            <a:ext cx="12192000" cy="9452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635024-5C01-4C2B-834C-B1F6D980CC5B}"/>
              </a:ext>
            </a:extLst>
          </p:cNvPr>
          <p:cNvSpPr txBox="1"/>
          <p:nvPr/>
        </p:nvSpPr>
        <p:spPr>
          <a:xfrm>
            <a:off x="591014" y="234176"/>
            <a:ext cx="3345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Convergence comparison</a:t>
            </a:r>
          </a:p>
          <a:p>
            <a:r>
              <a:rPr lang="en-US" altLang="zh-CN" dirty="0"/>
              <a:t>ILQR vs. SQP on pendulum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49FBCD-FE63-43EE-81F5-C1AB920E4D0E}"/>
              </a:ext>
            </a:extLst>
          </p:cNvPr>
          <p:cNvSpPr txBox="1"/>
          <p:nvPr/>
        </p:nvSpPr>
        <p:spPr>
          <a:xfrm>
            <a:off x="0" y="669072"/>
            <a:ext cx="294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CB5FDF-A89A-4BC9-AB85-FB188702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782"/>
            <a:ext cx="11400302" cy="47852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F0A27BC-1627-4FEE-B8EA-8C0779B547C7}"/>
              </a:ext>
            </a:extLst>
          </p:cNvPr>
          <p:cNvSpPr txBox="1"/>
          <p:nvPr/>
        </p:nvSpPr>
        <p:spPr>
          <a:xfrm rot="16200000">
            <a:off x="11689498" y="2375991"/>
            <a:ext cx="461665" cy="5433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err="1"/>
              <a:t>sqp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5B6EC1-3A93-4C15-81F9-C7070C27B55F}"/>
              </a:ext>
            </a:extLst>
          </p:cNvPr>
          <p:cNvSpPr txBox="1"/>
          <p:nvPr/>
        </p:nvSpPr>
        <p:spPr>
          <a:xfrm>
            <a:off x="4402667" y="234176"/>
            <a:ext cx="277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trajectory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79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404C2FE-1CF0-4679-8290-04969A2AD622}"/>
              </a:ext>
            </a:extLst>
          </p:cNvPr>
          <p:cNvSpPr txBox="1"/>
          <p:nvPr/>
        </p:nvSpPr>
        <p:spPr>
          <a:xfrm>
            <a:off x="130629" y="112901"/>
            <a:ext cx="333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Batch=4</a:t>
            </a:r>
          </a:p>
          <a:p>
            <a:r>
              <a:rPr lang="en-US" altLang="zh-CN" dirty="0"/>
              <a:t>Skip 40 steps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ECC38D-C452-4330-AD62-E5B4F6B4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43" y="1195838"/>
            <a:ext cx="9159033" cy="529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648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FF802D-99C3-413B-BC33-075D87B0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781300"/>
            <a:ext cx="11449050" cy="1295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35F2DD-188E-4379-A2BC-DBD1F6B96680}"/>
              </a:ext>
            </a:extLst>
          </p:cNvPr>
          <p:cNvSpPr txBox="1"/>
          <p:nvPr/>
        </p:nvSpPr>
        <p:spPr>
          <a:xfrm>
            <a:off x="591014" y="234176"/>
            <a:ext cx="3345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Convergence comparison</a:t>
            </a:r>
          </a:p>
          <a:p>
            <a:r>
              <a:rPr lang="en-US" altLang="zh-CN" dirty="0"/>
              <a:t>ILQR vs. SQP on pendulum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4DA9A9-5D70-464A-AAAC-DDBA22AC3280}"/>
              </a:ext>
            </a:extLst>
          </p:cNvPr>
          <p:cNvSpPr txBox="1"/>
          <p:nvPr/>
        </p:nvSpPr>
        <p:spPr>
          <a:xfrm>
            <a:off x="591014" y="2263696"/>
            <a:ext cx="294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D8CE5D-5F14-45C2-888A-8D8C1016F88E}"/>
              </a:ext>
            </a:extLst>
          </p:cNvPr>
          <p:cNvSpPr txBox="1"/>
          <p:nvPr/>
        </p:nvSpPr>
        <p:spPr>
          <a:xfrm>
            <a:off x="4402667" y="234176"/>
            <a:ext cx="277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trajectory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7537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DD01573-0290-45B5-8FC5-0FC59594FF0B}"/>
              </a:ext>
            </a:extLst>
          </p:cNvPr>
          <p:cNvSpPr txBox="1"/>
          <p:nvPr/>
        </p:nvSpPr>
        <p:spPr>
          <a:xfrm>
            <a:off x="591014" y="234176"/>
            <a:ext cx="3345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Convergence comparison</a:t>
            </a:r>
          </a:p>
          <a:p>
            <a:r>
              <a:rPr lang="en-US" altLang="zh-CN" dirty="0"/>
              <a:t>ILQR vs. SQP on pendulum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059AEB-61D2-458B-94B8-0524139AB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507"/>
            <a:ext cx="12192000" cy="8290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4F934C6-5F58-483D-8201-EAEF0F2728BA}"/>
              </a:ext>
            </a:extLst>
          </p:cNvPr>
          <p:cNvSpPr txBox="1"/>
          <p:nvPr/>
        </p:nvSpPr>
        <p:spPr>
          <a:xfrm>
            <a:off x="4966834" y="511175"/>
            <a:ext cx="63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FE1EAB-8788-422F-B92B-9378041B45EC}"/>
              </a:ext>
            </a:extLst>
          </p:cNvPr>
          <p:cNvSpPr txBox="1"/>
          <p:nvPr/>
        </p:nvSpPr>
        <p:spPr>
          <a:xfrm>
            <a:off x="7268530" y="70250"/>
            <a:ext cx="277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 trajectory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F9428F-8930-4747-87A6-E182F718E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474"/>
            <a:ext cx="12192000" cy="47875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50FDCFE-8BF3-48D5-810B-2F5DFDDE84E3}"/>
              </a:ext>
            </a:extLst>
          </p:cNvPr>
          <p:cNvSpPr txBox="1"/>
          <p:nvPr/>
        </p:nvSpPr>
        <p:spPr>
          <a:xfrm>
            <a:off x="90034" y="1701142"/>
            <a:ext cx="63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9375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80A4A2-8C80-4D95-9A9B-75CB957E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6" y="1219200"/>
            <a:ext cx="2522841" cy="5638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8C690E-5941-42DF-86EE-E43EBA662138}"/>
              </a:ext>
            </a:extLst>
          </p:cNvPr>
          <p:cNvSpPr txBox="1"/>
          <p:nvPr/>
        </p:nvSpPr>
        <p:spPr>
          <a:xfrm>
            <a:off x="1070919" y="815546"/>
            <a:ext cx="90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sqp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6C080A-49EA-4934-9C34-78F6F63FEF85}"/>
              </a:ext>
            </a:extLst>
          </p:cNvPr>
          <p:cNvSpPr txBox="1"/>
          <p:nvPr/>
        </p:nvSpPr>
        <p:spPr>
          <a:xfrm>
            <a:off x="222421" y="189470"/>
            <a:ext cx="845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Fmincon</a:t>
            </a:r>
            <a:r>
              <a:rPr lang="en-US" altLang="zh-CN" dirty="0"/>
              <a:t> – all algorithms found local minimum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C1596D-572F-4A61-A743-F3A699D38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01" y="1219200"/>
            <a:ext cx="2678430" cy="5638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B75C43-BC69-4B57-838C-40EA1BB6B9D5}"/>
              </a:ext>
            </a:extLst>
          </p:cNvPr>
          <p:cNvSpPr txBox="1"/>
          <p:nvPr/>
        </p:nvSpPr>
        <p:spPr>
          <a:xfrm>
            <a:off x="6803499" y="849868"/>
            <a:ext cx="153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Interior point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480C45-1989-4BC6-80D1-F258D6173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842" y="1219200"/>
            <a:ext cx="2655257" cy="5638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9723062-1056-4761-9AF4-C602934AB8D9}"/>
              </a:ext>
            </a:extLst>
          </p:cNvPr>
          <p:cNvSpPr txBox="1"/>
          <p:nvPr/>
        </p:nvSpPr>
        <p:spPr>
          <a:xfrm>
            <a:off x="3884141" y="849868"/>
            <a:ext cx="150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Sqp</a:t>
            </a:r>
            <a:r>
              <a:rPr lang="en-US" altLang="zh-CN" dirty="0"/>
              <a:t>-legacy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1D51C0-8B59-42B9-B42E-3AEA333E3D43}"/>
              </a:ext>
            </a:extLst>
          </p:cNvPr>
          <p:cNvSpPr txBox="1"/>
          <p:nvPr/>
        </p:nvSpPr>
        <p:spPr>
          <a:xfrm>
            <a:off x="9754852" y="849868"/>
            <a:ext cx="153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Active-set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03098F5-E679-4AB0-8512-11CC981BC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898" y="1184878"/>
            <a:ext cx="2614421" cy="56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18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0820BFF-A448-4E97-BA74-7AC3F71FB1AE}"/>
              </a:ext>
            </a:extLst>
          </p:cNvPr>
          <p:cNvSpPr txBox="1"/>
          <p:nvPr/>
        </p:nvSpPr>
        <p:spPr>
          <a:xfrm>
            <a:off x="245327" y="289932"/>
            <a:ext cx="403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rework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C0497C-EDE1-4861-92D4-FDF3046F0FD0}"/>
              </a:ext>
            </a:extLst>
          </p:cNvPr>
          <p:cNvSpPr txBox="1"/>
          <p:nvPr/>
        </p:nvSpPr>
        <p:spPr>
          <a:xfrm>
            <a:off x="3601844" y="189571"/>
            <a:ext cx="7593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Change control to </a:t>
            </a:r>
            <a:r>
              <a:rPr lang="en-US" altLang="zh-CN" dirty="0" err="1"/>
              <a:t>restlength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Axisymmetric model with group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Joint limit set to folded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Change control cost to string speed?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91AC2D-2F2B-4E81-AE9B-14E9B1AD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7" y="2509024"/>
            <a:ext cx="4674495" cy="40590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80A799-4212-417D-AA16-50CDBF0D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90" y="2503865"/>
            <a:ext cx="4706138" cy="40590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00655-2688-4DE9-A66F-CA1736267215}"/>
              </a:ext>
            </a:extLst>
          </p:cNvPr>
          <p:cNvSpPr txBox="1"/>
          <p:nvPr/>
        </p:nvSpPr>
        <p:spPr>
          <a:xfrm>
            <a:off x="1516565" y="2037781"/>
            <a:ext cx="27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Previous 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8DD421-525B-4D65-BCE3-975391E6BF86}"/>
              </a:ext>
            </a:extLst>
          </p:cNvPr>
          <p:cNvSpPr txBox="1"/>
          <p:nvPr/>
        </p:nvSpPr>
        <p:spPr>
          <a:xfrm>
            <a:off x="7909932" y="2034784"/>
            <a:ext cx="27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70090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DFA2303-786E-4B93-9459-930568E93135}"/>
              </a:ext>
            </a:extLst>
          </p:cNvPr>
          <p:cNvSpPr txBox="1"/>
          <p:nvPr/>
        </p:nvSpPr>
        <p:spPr>
          <a:xfrm>
            <a:off x="304800" y="329514"/>
            <a:ext cx="195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T2d1 - </a:t>
            </a:r>
            <a:r>
              <a:rPr lang="en-US" altLang="zh-CN" dirty="0" err="1"/>
              <a:t>ddpg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437A4D-6B1A-4D70-88D6-D6431DE3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033" y="1425146"/>
            <a:ext cx="6033875" cy="4661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36E4CB-7400-4D89-B118-937D02EC3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25146"/>
            <a:ext cx="5266390" cy="433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0807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D82191-D80F-4192-B310-1F246953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64" y="618315"/>
            <a:ext cx="4667250" cy="18859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0A6443-79C5-403E-9C5F-33EA924286BA}"/>
              </a:ext>
            </a:extLst>
          </p:cNvPr>
          <p:cNvSpPr txBox="1"/>
          <p:nvPr/>
        </p:nvSpPr>
        <p:spPr>
          <a:xfrm>
            <a:off x="194553" y="145915"/>
            <a:ext cx="510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training on pendulum with no feedback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9998D3-773B-46A6-98D6-6D83B6EF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4" y="3998676"/>
            <a:ext cx="10125075" cy="23431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85B1BB-E40D-495A-B9A7-946DAB39D7DD}"/>
              </a:ext>
            </a:extLst>
          </p:cNvPr>
          <p:cNvSpPr txBox="1"/>
          <p:nvPr/>
        </p:nvSpPr>
        <p:spPr>
          <a:xfrm>
            <a:off x="418289" y="3287949"/>
            <a:ext cx="683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Nominal term and feedback term, K not small, line search cannot find descending </a:t>
            </a:r>
            <a:r>
              <a:rPr lang="en-US" altLang="zh-CN" dirty="0" err="1"/>
              <a:t>stepsize</a:t>
            </a:r>
            <a:r>
              <a:rPr lang="en-US" altLang="zh-CN" dirty="0"/>
              <a:t>, alpha almost 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C9AEFA-9CAE-46B3-BF3E-9C736DB37B06}"/>
              </a:ext>
            </a:extLst>
          </p:cNvPr>
          <p:cNvSpPr txBox="1"/>
          <p:nvPr/>
        </p:nvSpPr>
        <p:spPr>
          <a:xfrm>
            <a:off x="8686800" y="3151762"/>
            <a:ext cx="2616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Wrong direction without feedback?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2087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D146B3-C562-4331-825D-1228FA61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313" y="1544723"/>
            <a:ext cx="6126339" cy="15103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E9E5DF-C7C8-477E-A4A0-4C423BB9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313" y="119569"/>
            <a:ext cx="3422050" cy="13451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FE145C-3A0E-4544-B8D7-AF123A48FF2C}"/>
              </a:ext>
            </a:extLst>
          </p:cNvPr>
          <p:cNvSpPr txBox="1"/>
          <p:nvPr/>
        </p:nvSpPr>
        <p:spPr>
          <a:xfrm>
            <a:off x="0" y="119569"/>
            <a:ext cx="23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0.5*K,50 iterations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FD8799-18C0-498F-85A2-6F5767AFD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313" y="3168336"/>
            <a:ext cx="3149675" cy="12691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3CCC62-2AC9-49B0-B93D-B621BAA7D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770" y="4542160"/>
            <a:ext cx="10758791" cy="13500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F15129-914B-4BE9-AB86-A1411B26C7B4}"/>
              </a:ext>
            </a:extLst>
          </p:cNvPr>
          <p:cNvSpPr txBox="1"/>
          <p:nvPr/>
        </p:nvSpPr>
        <p:spPr>
          <a:xfrm>
            <a:off x="7738676" y="247184"/>
            <a:ext cx="172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66715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9B095-98CD-48DD-8CC7-7DCCDC1B4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07" y="595184"/>
            <a:ext cx="4610100" cy="1828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9A43E5-FA44-47E5-98AE-C8AA5B96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2" y="3080042"/>
            <a:ext cx="10058400" cy="12393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F8BE35-F291-41A8-BBC2-C0EDF4A3C366}"/>
              </a:ext>
            </a:extLst>
          </p:cNvPr>
          <p:cNvSpPr txBox="1"/>
          <p:nvPr/>
        </p:nvSpPr>
        <p:spPr>
          <a:xfrm>
            <a:off x="741405" y="197708"/>
            <a:ext cx="305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0.5*K, first 10 iterations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078DD-6CE9-4514-8E6E-182FD574C336}"/>
              </a:ext>
            </a:extLst>
          </p:cNvPr>
          <p:cNvSpPr txBox="1"/>
          <p:nvPr/>
        </p:nvSpPr>
        <p:spPr>
          <a:xfrm>
            <a:off x="8959173" y="567040"/>
            <a:ext cx="2735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98917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AFE145C-3A0E-4544-B8D7-AF123A48FF2C}"/>
              </a:ext>
            </a:extLst>
          </p:cNvPr>
          <p:cNvSpPr txBox="1"/>
          <p:nvPr/>
        </p:nvSpPr>
        <p:spPr>
          <a:xfrm>
            <a:off x="741405" y="197708"/>
            <a:ext cx="23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With feedback, 1*K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2BEC8E-9D04-4056-B5F5-09154D9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" y="567041"/>
            <a:ext cx="3253946" cy="12788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EC039C-D7CE-43D8-A69B-5F5CF23D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5" y="1845855"/>
            <a:ext cx="6598509" cy="1655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640778-9CD1-4A4F-8246-D322B2F3A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05" y="5302569"/>
            <a:ext cx="10750379" cy="13577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73C20F-71B7-4826-A84F-1054C8DDE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05" y="4038640"/>
            <a:ext cx="3253946" cy="126392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E38E59-E393-4E05-BA40-535A30673C68}"/>
              </a:ext>
            </a:extLst>
          </p:cNvPr>
          <p:cNvSpPr txBox="1"/>
          <p:nvPr/>
        </p:nvSpPr>
        <p:spPr>
          <a:xfrm>
            <a:off x="4415481" y="1178011"/>
            <a:ext cx="136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iterations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46204B-099A-40BE-8F67-8C64CCEEC4DD}"/>
              </a:ext>
            </a:extLst>
          </p:cNvPr>
          <p:cNvSpPr txBox="1"/>
          <p:nvPr/>
        </p:nvSpPr>
        <p:spPr>
          <a:xfrm>
            <a:off x="4415481" y="4116607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 iterations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631C00-D9BD-4A35-B914-8EC66C5C1719}"/>
              </a:ext>
            </a:extLst>
          </p:cNvPr>
          <p:cNvSpPr txBox="1"/>
          <p:nvPr/>
        </p:nvSpPr>
        <p:spPr>
          <a:xfrm>
            <a:off x="8959173" y="567040"/>
            <a:ext cx="2735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77467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049E084-2118-45D0-B81F-2067565C1CFE}"/>
              </a:ext>
            </a:extLst>
          </p:cNvPr>
          <p:cNvSpPr txBox="1"/>
          <p:nvPr/>
        </p:nvSpPr>
        <p:spPr>
          <a:xfrm>
            <a:off x="123824" y="5605967"/>
            <a:ext cx="2735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Linear system (pendulum linearized at top pos)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6D800B-6A5D-4420-933C-8F6D6771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2" y="525702"/>
            <a:ext cx="4886167" cy="14101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374EA1-D02E-4109-A9C6-CF17A1A2C63F}"/>
              </a:ext>
            </a:extLst>
          </p:cNvPr>
          <p:cNvSpPr txBox="1"/>
          <p:nvPr/>
        </p:nvSpPr>
        <p:spPr>
          <a:xfrm>
            <a:off x="497734" y="116732"/>
            <a:ext cx="192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Sqp</a:t>
            </a:r>
            <a:r>
              <a:rPr lang="en-US" altLang="zh-CN" dirty="0"/>
              <a:t> state </a:t>
            </a:r>
            <a:r>
              <a:rPr lang="en-US" altLang="zh-CN" dirty="0" err="1"/>
              <a:t>traj</a:t>
            </a:r>
            <a:r>
              <a:rPr lang="en-US" altLang="zh-CN" dirty="0"/>
              <a:t> </a:t>
            </a:r>
            <a:r>
              <a:rPr lang="en-US" altLang="zh-CN" dirty="0" err="1"/>
              <a:t>ite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FD60A5-C107-42E6-83D2-A0454215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679" y="525702"/>
            <a:ext cx="7053497" cy="604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4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A5A0C1-AE26-4E5B-A1A9-A08836AF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8" y="1261899"/>
            <a:ext cx="8598418" cy="52415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3F7BCE-2EB0-4231-A805-BF32B92568F6}"/>
              </a:ext>
            </a:extLst>
          </p:cNvPr>
          <p:cNvSpPr txBox="1"/>
          <p:nvPr/>
        </p:nvSpPr>
        <p:spPr>
          <a:xfrm>
            <a:off x="130629" y="112901"/>
            <a:ext cx="333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Batch=4</a:t>
            </a:r>
          </a:p>
          <a:p>
            <a:r>
              <a:rPr lang="en-US" altLang="zh-CN" dirty="0"/>
              <a:t>Skip 40 steps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522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B82A0C-6C49-43CE-9F1B-37E45DB0D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5" y="486064"/>
            <a:ext cx="6492447" cy="63380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3F31C2-33EC-42A2-86F9-3C56F23FA7C1}"/>
              </a:ext>
            </a:extLst>
          </p:cNvPr>
          <p:cNvSpPr txBox="1"/>
          <p:nvPr/>
        </p:nvSpPr>
        <p:spPr>
          <a:xfrm>
            <a:off x="497734" y="116732"/>
            <a:ext cx="242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Sqp</a:t>
            </a:r>
            <a:r>
              <a:rPr lang="en-US" altLang="zh-CN" dirty="0"/>
              <a:t> control </a:t>
            </a:r>
            <a:r>
              <a:rPr lang="en-US" altLang="zh-CN" dirty="0" err="1"/>
              <a:t>traj</a:t>
            </a:r>
            <a:r>
              <a:rPr lang="en-US" altLang="zh-CN" dirty="0"/>
              <a:t> </a:t>
            </a:r>
            <a:r>
              <a:rPr lang="en-US" altLang="zh-CN" dirty="0" err="1"/>
              <a:t>ite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4FFA6F-666A-4E28-907F-41434853A74E}"/>
              </a:ext>
            </a:extLst>
          </p:cNvPr>
          <p:cNvSpPr txBox="1"/>
          <p:nvPr/>
        </p:nvSpPr>
        <p:spPr>
          <a:xfrm>
            <a:off x="8606343" y="486064"/>
            <a:ext cx="2735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Linear system (pendulum linearized at top pos)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31950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049E084-2118-45D0-B81F-2067565C1CFE}"/>
              </a:ext>
            </a:extLst>
          </p:cNvPr>
          <p:cNvSpPr txBox="1"/>
          <p:nvPr/>
        </p:nvSpPr>
        <p:spPr>
          <a:xfrm>
            <a:off x="8959173" y="567040"/>
            <a:ext cx="2735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Linear system (pendulum linearized at top pos)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374EA1-D02E-4109-A9C6-CF17A1A2C63F}"/>
              </a:ext>
            </a:extLst>
          </p:cNvPr>
          <p:cNvSpPr txBox="1"/>
          <p:nvPr/>
        </p:nvSpPr>
        <p:spPr>
          <a:xfrm>
            <a:off x="497734" y="116732"/>
            <a:ext cx="192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alpha=1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1C650-0FF7-4BCA-B008-BA1059F4A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74" y="2195536"/>
            <a:ext cx="10726052" cy="3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97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049E084-2118-45D0-B81F-2067565C1CFE}"/>
              </a:ext>
            </a:extLst>
          </p:cNvPr>
          <p:cNvSpPr txBox="1"/>
          <p:nvPr/>
        </p:nvSpPr>
        <p:spPr>
          <a:xfrm>
            <a:off x="8959173" y="567040"/>
            <a:ext cx="2735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Linear system (pendulum linearized at top pos)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374EA1-D02E-4109-A9C6-CF17A1A2C63F}"/>
              </a:ext>
            </a:extLst>
          </p:cNvPr>
          <p:cNvSpPr txBox="1"/>
          <p:nvPr/>
        </p:nvSpPr>
        <p:spPr>
          <a:xfrm>
            <a:off x="497734" y="116732"/>
            <a:ext cx="192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alpha=0.3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057C5-0A17-45C6-B4BE-A325D024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84" y="315194"/>
            <a:ext cx="6816535" cy="19805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A5DB5-0D10-4C00-A1BD-686822DA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3030070"/>
            <a:ext cx="11527277" cy="10265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423492-6FC5-4EAA-BF7F-5C1B354D0FC7}"/>
              </a:ext>
            </a:extLst>
          </p:cNvPr>
          <p:cNvSpPr txBox="1"/>
          <p:nvPr/>
        </p:nvSpPr>
        <p:spPr>
          <a:xfrm>
            <a:off x="262647" y="2626468"/>
            <a:ext cx="229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</a:t>
            </a:r>
            <a:r>
              <a:rPr lang="en-US" altLang="zh-CN" dirty="0" err="1"/>
              <a:t>traj</a:t>
            </a:r>
            <a:r>
              <a:rPr lang="en-US" altLang="zh-CN" dirty="0"/>
              <a:t> </a:t>
            </a:r>
            <a:r>
              <a:rPr lang="en-US" altLang="zh-CN" dirty="0" err="1"/>
              <a:t>ite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0ABD0E-9F38-4773-9DF7-7842CBCA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4876723"/>
            <a:ext cx="11527277" cy="8944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FBAFCD-67B2-41E7-ACAE-631439755837}"/>
              </a:ext>
            </a:extLst>
          </p:cNvPr>
          <p:cNvSpPr txBox="1"/>
          <p:nvPr/>
        </p:nvSpPr>
        <p:spPr>
          <a:xfrm>
            <a:off x="223736" y="4507391"/>
            <a:ext cx="229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Control </a:t>
            </a:r>
            <a:r>
              <a:rPr lang="en-US" altLang="zh-CN" dirty="0" err="1"/>
              <a:t>traj</a:t>
            </a:r>
            <a:r>
              <a:rPr lang="en-US" altLang="zh-CN" dirty="0"/>
              <a:t> </a:t>
            </a:r>
            <a:r>
              <a:rPr lang="en-US" altLang="zh-CN" dirty="0" err="1"/>
              <a:t>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7823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94461B-F852-4C55-A1AC-F1BFE802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83" y="1170423"/>
            <a:ext cx="3109526" cy="24792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B09086-8412-4716-9C65-8365C83761E1}"/>
              </a:ext>
            </a:extLst>
          </p:cNvPr>
          <p:cNvSpPr txBox="1"/>
          <p:nvPr/>
        </p:nvSpPr>
        <p:spPr>
          <a:xfrm>
            <a:off x="461319" y="156519"/>
            <a:ext cx="21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E0A783-BBCC-4D87-ACAE-FD9F4C29A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6637"/>
            <a:ext cx="2019300" cy="1390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C60D22-6A1B-424A-810E-9433A7DBC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875" y="896637"/>
            <a:ext cx="1314450" cy="14382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050C8D-31F9-4958-B9CC-4A248D137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83" y="3994579"/>
            <a:ext cx="3109526" cy="26434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F1B840A-DA0A-4C21-9F29-A140D558C979}"/>
              </a:ext>
            </a:extLst>
          </p:cNvPr>
          <p:cNvSpPr txBox="1"/>
          <p:nvPr/>
        </p:nvSpPr>
        <p:spPr>
          <a:xfrm>
            <a:off x="996779" y="670108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E0F5BE-E2FA-4CCA-8EA1-629AB4307C11}"/>
              </a:ext>
            </a:extLst>
          </p:cNvPr>
          <p:cNvSpPr txBox="1"/>
          <p:nvPr/>
        </p:nvSpPr>
        <p:spPr>
          <a:xfrm>
            <a:off x="934995" y="3688289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QR decomposition</a:t>
            </a:r>
            <a:endParaRPr lang="zh-CN" altLang="en-US" sz="1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022CBFD-3344-4603-A1E3-CD9C5CA08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48843"/>
            <a:ext cx="2028825" cy="15144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04968B1-1A37-48F0-9859-57B63DB20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372" y="4597149"/>
            <a:ext cx="1314450" cy="14382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19F53C5-140F-4CB1-830D-63235E5721F2}"/>
              </a:ext>
            </a:extLst>
          </p:cNvPr>
          <p:cNvSpPr txBox="1"/>
          <p:nvPr/>
        </p:nvSpPr>
        <p:spPr>
          <a:xfrm>
            <a:off x="4300151" y="156519"/>
            <a:ext cx="314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 matrix almost matches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4049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9B09086-8412-4716-9C65-8365C83761E1}"/>
              </a:ext>
            </a:extLst>
          </p:cNvPr>
          <p:cNvSpPr txBox="1"/>
          <p:nvPr/>
        </p:nvSpPr>
        <p:spPr>
          <a:xfrm>
            <a:off x="461319" y="156519"/>
            <a:ext cx="21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1B840A-DA0A-4C21-9F29-A140D558C979}"/>
              </a:ext>
            </a:extLst>
          </p:cNvPr>
          <p:cNvSpPr txBox="1"/>
          <p:nvPr/>
        </p:nvSpPr>
        <p:spPr>
          <a:xfrm>
            <a:off x="996779" y="670108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E0F5BE-E2FA-4CCA-8EA1-629AB4307C11}"/>
              </a:ext>
            </a:extLst>
          </p:cNvPr>
          <p:cNvSpPr txBox="1"/>
          <p:nvPr/>
        </p:nvSpPr>
        <p:spPr>
          <a:xfrm>
            <a:off x="934995" y="3688289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QR decomposition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68790F-139F-4222-B4C4-442ADA36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" y="3959311"/>
            <a:ext cx="3254663" cy="27421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B84B98-4C60-4979-8A92-E7CB0AEE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0783"/>
            <a:ext cx="2038350" cy="14192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9EAFDE-1D38-43F5-8B7A-5AA566680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003" y="4620783"/>
            <a:ext cx="1314450" cy="14001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F8E4E81-29B6-463F-89DE-149A25254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778" y="945339"/>
            <a:ext cx="3254663" cy="26959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547325-14DD-4395-8AE5-E13331CE9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003" y="1140296"/>
            <a:ext cx="1314450" cy="14001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509DE13-85A7-41E0-BD60-D75D0DAF8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36" y="1140296"/>
            <a:ext cx="2028825" cy="13716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3552F36-32E0-432D-A88A-CEA02EE407B2}"/>
              </a:ext>
            </a:extLst>
          </p:cNvPr>
          <p:cNvSpPr txBox="1"/>
          <p:nvPr/>
        </p:nvSpPr>
        <p:spPr>
          <a:xfrm>
            <a:off x="4300151" y="156519"/>
            <a:ext cx="314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 matrix almost matches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8307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99CEFF-0913-40C2-A82A-3D344FC6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80" y="977885"/>
            <a:ext cx="2792626" cy="23206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46E204-78DA-4449-BEA1-9D8956EF64B9}"/>
              </a:ext>
            </a:extLst>
          </p:cNvPr>
          <p:cNvSpPr txBox="1"/>
          <p:nvPr/>
        </p:nvSpPr>
        <p:spPr>
          <a:xfrm>
            <a:off x="461319" y="156519"/>
            <a:ext cx="21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A57667-3259-4A45-AF22-FB96973D6776}"/>
              </a:ext>
            </a:extLst>
          </p:cNvPr>
          <p:cNvSpPr txBox="1"/>
          <p:nvPr/>
        </p:nvSpPr>
        <p:spPr>
          <a:xfrm>
            <a:off x="996779" y="670108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A48F61-79AD-48CC-8F75-EEE80B379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32" y="823996"/>
            <a:ext cx="2152650" cy="1590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06E59E-5168-43FD-AAF4-A1F56077E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408" y="823996"/>
            <a:ext cx="1400175" cy="14001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C21D74-ED92-49DD-A5CD-1375F6071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778" y="3922726"/>
            <a:ext cx="2777983" cy="23206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611F4BA-4CFF-4E15-8172-81FD13F49E5D}"/>
              </a:ext>
            </a:extLst>
          </p:cNvPr>
          <p:cNvSpPr txBox="1"/>
          <p:nvPr/>
        </p:nvSpPr>
        <p:spPr>
          <a:xfrm>
            <a:off x="996778" y="3559483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QR decomposition</a:t>
            </a:r>
            <a:endParaRPr lang="zh-CN" altLang="en-US" sz="1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97A6096-B013-461B-8997-E735DD907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32" y="4078245"/>
            <a:ext cx="2047875" cy="1485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FA04D05-277F-4581-9821-3A2A0FDDA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521" y="4078245"/>
            <a:ext cx="1400175" cy="140017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184F8F7-B0F1-4B51-A481-4C6B2D83C984}"/>
              </a:ext>
            </a:extLst>
          </p:cNvPr>
          <p:cNvSpPr txBox="1"/>
          <p:nvPr/>
        </p:nvSpPr>
        <p:spPr>
          <a:xfrm>
            <a:off x="4300151" y="156519"/>
            <a:ext cx="314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 matrix almost matches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83213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3DB22B-536A-4483-A719-666FC11FC500}"/>
              </a:ext>
            </a:extLst>
          </p:cNvPr>
          <p:cNvSpPr txBox="1"/>
          <p:nvPr/>
        </p:nvSpPr>
        <p:spPr>
          <a:xfrm>
            <a:off x="461319" y="156519"/>
            <a:ext cx="21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B1626F-A4BD-4ED1-B363-D0440E055740}"/>
              </a:ext>
            </a:extLst>
          </p:cNvPr>
          <p:cNvSpPr txBox="1"/>
          <p:nvPr/>
        </p:nvSpPr>
        <p:spPr>
          <a:xfrm>
            <a:off x="996779" y="670108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49A75F-C5A8-41FC-9984-03907188B2B8}"/>
              </a:ext>
            </a:extLst>
          </p:cNvPr>
          <p:cNvSpPr txBox="1"/>
          <p:nvPr/>
        </p:nvSpPr>
        <p:spPr>
          <a:xfrm>
            <a:off x="996778" y="3559483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QR decomposition</a:t>
            </a:r>
            <a:endParaRPr lang="zh-CN" altLang="en-US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D4DA1A-A70B-449D-8DD9-A74F1754E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2" y="4011517"/>
            <a:ext cx="3072202" cy="24942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609E12-0A7E-4568-A20C-59ACD1A2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073" y="4301052"/>
            <a:ext cx="1285875" cy="14192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05224D-81A8-44D3-8C8D-E57A01C38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716" y="4118533"/>
            <a:ext cx="2066925" cy="14382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0BB1EC-47EF-49FC-A95D-3BCA06EFE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02" y="958997"/>
            <a:ext cx="3072202" cy="24855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5662E8A-6964-44B7-B9A8-396CAF607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716" y="883916"/>
            <a:ext cx="1981200" cy="1438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918DB8C-1CF3-4C23-8CAC-70E7AF155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9073" y="823996"/>
            <a:ext cx="1276350" cy="13906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7206D96-5803-42E5-8D0E-6E27FD0D1A0F}"/>
              </a:ext>
            </a:extLst>
          </p:cNvPr>
          <p:cNvSpPr txBox="1"/>
          <p:nvPr/>
        </p:nvSpPr>
        <p:spPr>
          <a:xfrm>
            <a:off x="4300151" y="156519"/>
            <a:ext cx="314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 matrix almost matches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742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3DB22B-536A-4483-A719-666FC11FC500}"/>
              </a:ext>
            </a:extLst>
          </p:cNvPr>
          <p:cNvSpPr txBox="1"/>
          <p:nvPr/>
        </p:nvSpPr>
        <p:spPr>
          <a:xfrm>
            <a:off x="461319" y="156519"/>
            <a:ext cx="21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B1626F-A4BD-4ED1-B363-D0440E055740}"/>
              </a:ext>
            </a:extLst>
          </p:cNvPr>
          <p:cNvSpPr txBox="1"/>
          <p:nvPr/>
        </p:nvSpPr>
        <p:spPr>
          <a:xfrm>
            <a:off x="996779" y="670108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49A75F-C5A8-41FC-9984-03907188B2B8}"/>
              </a:ext>
            </a:extLst>
          </p:cNvPr>
          <p:cNvSpPr txBox="1"/>
          <p:nvPr/>
        </p:nvSpPr>
        <p:spPr>
          <a:xfrm>
            <a:off x="996778" y="3559483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QR decomposition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032A28-7B02-431F-ACD7-3238CE68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3" y="1032905"/>
            <a:ext cx="3146731" cy="2578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36C687-42AF-416B-AE4B-18E06A56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128197"/>
            <a:ext cx="1981200" cy="14382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AD3E6C-BEC9-48D5-BB57-74E5F0E80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295" y="1128197"/>
            <a:ext cx="1419225" cy="14763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44E0196-A9DF-4236-A146-E57BA647F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722" y="4448947"/>
            <a:ext cx="2038350" cy="14859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E77A810-4938-46E9-BC34-26B355A52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19" y="3868590"/>
            <a:ext cx="3159345" cy="26564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FD7DFC1-7A13-46F3-854B-3EC4A9D6B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219" y="4518067"/>
            <a:ext cx="1419225" cy="14763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93178AE-2994-405A-825C-F0696A7C1162}"/>
              </a:ext>
            </a:extLst>
          </p:cNvPr>
          <p:cNvSpPr txBox="1"/>
          <p:nvPr/>
        </p:nvSpPr>
        <p:spPr>
          <a:xfrm>
            <a:off x="4300151" y="156519"/>
            <a:ext cx="314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 matrix almost matches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05876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3DB22B-536A-4483-A719-666FC11FC500}"/>
              </a:ext>
            </a:extLst>
          </p:cNvPr>
          <p:cNvSpPr txBox="1"/>
          <p:nvPr/>
        </p:nvSpPr>
        <p:spPr>
          <a:xfrm>
            <a:off x="461319" y="156519"/>
            <a:ext cx="21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B1626F-A4BD-4ED1-B363-D0440E055740}"/>
              </a:ext>
            </a:extLst>
          </p:cNvPr>
          <p:cNvSpPr txBox="1"/>
          <p:nvPr/>
        </p:nvSpPr>
        <p:spPr>
          <a:xfrm>
            <a:off x="996779" y="670108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49A75F-C5A8-41FC-9984-03907188B2B8}"/>
              </a:ext>
            </a:extLst>
          </p:cNvPr>
          <p:cNvSpPr txBox="1"/>
          <p:nvPr/>
        </p:nvSpPr>
        <p:spPr>
          <a:xfrm>
            <a:off x="996778" y="3559483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QR decomposition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CA4EB9-F900-425A-93A9-1EC2A95D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5" y="920381"/>
            <a:ext cx="3303178" cy="26966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91DC5D-CE89-473A-AF05-9E65CBDF3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12" y="958997"/>
            <a:ext cx="2009775" cy="1476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C1BD29-B177-432A-9825-D938012B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52" y="958997"/>
            <a:ext cx="1419225" cy="13811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05E4211-0804-4A5D-A9D5-841F005D1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54" y="3992113"/>
            <a:ext cx="3341161" cy="269660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96308BC-CB0A-454A-B6DB-1D9F01276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933" y="4810186"/>
            <a:ext cx="1419225" cy="13811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6A3F39A-C712-4666-94E2-EEE9C3F7C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212" y="4694856"/>
            <a:ext cx="1971675" cy="145732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71B97E5-66D1-4A04-A92F-023DFD0D5CE3}"/>
              </a:ext>
            </a:extLst>
          </p:cNvPr>
          <p:cNvSpPr txBox="1"/>
          <p:nvPr/>
        </p:nvSpPr>
        <p:spPr>
          <a:xfrm>
            <a:off x="4300151" y="156519"/>
            <a:ext cx="314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 matrix almost matches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8746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3DB22B-536A-4483-A719-666FC11FC500}"/>
              </a:ext>
            </a:extLst>
          </p:cNvPr>
          <p:cNvSpPr txBox="1"/>
          <p:nvPr/>
        </p:nvSpPr>
        <p:spPr>
          <a:xfrm>
            <a:off x="461319" y="156519"/>
            <a:ext cx="21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B1626F-A4BD-4ED1-B363-D0440E055740}"/>
              </a:ext>
            </a:extLst>
          </p:cNvPr>
          <p:cNvSpPr txBox="1"/>
          <p:nvPr/>
        </p:nvSpPr>
        <p:spPr>
          <a:xfrm>
            <a:off x="996779" y="670108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1B97E5-66D1-4A04-A92F-023DFD0D5CE3}"/>
              </a:ext>
            </a:extLst>
          </p:cNvPr>
          <p:cNvSpPr txBox="1"/>
          <p:nvPr/>
        </p:nvSpPr>
        <p:spPr>
          <a:xfrm>
            <a:off x="4300151" y="156519"/>
            <a:ext cx="314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 matrix almost matches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B7F8B6-F0B0-474C-815D-2355D32D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0" y="982321"/>
            <a:ext cx="2822618" cy="23155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371ECE-FBBC-4A5E-9C1A-EB1DCC7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50" y="1134098"/>
            <a:ext cx="2047875" cy="14192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08869A6-7AB9-4F2E-B4A7-218DD2C1B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391" y="1038333"/>
            <a:ext cx="1304925" cy="1533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19AC64-DD97-41CC-AEA8-DA3F413B9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59" y="3872331"/>
            <a:ext cx="2825769" cy="23155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FC33ED-9F8D-4507-86AB-D818A641D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187" y="4177098"/>
            <a:ext cx="2133600" cy="1485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A682F0-C238-47FB-9F7B-104621BBC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0391" y="4229485"/>
            <a:ext cx="1362075" cy="13811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0971BF3-DD21-4FA5-817F-D0EE4A2C37E5}"/>
              </a:ext>
            </a:extLst>
          </p:cNvPr>
          <p:cNvSpPr txBox="1"/>
          <p:nvPr/>
        </p:nvSpPr>
        <p:spPr>
          <a:xfrm>
            <a:off x="704240" y="3559232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51914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B917D8-9405-46B2-B35F-5E4FB3E4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95" y="1756808"/>
            <a:ext cx="7941615" cy="31449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FC5495-C857-43B1-A2FF-8BA84232576C}"/>
              </a:ext>
            </a:extLst>
          </p:cNvPr>
          <p:cNvSpPr txBox="1"/>
          <p:nvPr/>
        </p:nvSpPr>
        <p:spPr>
          <a:xfrm>
            <a:off x="205273" y="326571"/>
            <a:ext cx="45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Pendulum+arma+single</a:t>
            </a:r>
            <a:r>
              <a:rPr lang="en-US" altLang="zh-CN" dirty="0"/>
              <a:t> batch residual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8269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3DB22B-536A-4483-A719-666FC11FC500}"/>
              </a:ext>
            </a:extLst>
          </p:cNvPr>
          <p:cNvSpPr txBox="1"/>
          <p:nvPr/>
        </p:nvSpPr>
        <p:spPr>
          <a:xfrm>
            <a:off x="461319" y="156519"/>
            <a:ext cx="21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S15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B1626F-A4BD-4ED1-B363-D0440E055740}"/>
              </a:ext>
            </a:extLst>
          </p:cNvPr>
          <p:cNvSpPr txBox="1"/>
          <p:nvPr/>
        </p:nvSpPr>
        <p:spPr>
          <a:xfrm>
            <a:off x="996779" y="670108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1B97E5-66D1-4A04-A92F-023DFD0D5CE3}"/>
              </a:ext>
            </a:extLst>
          </p:cNvPr>
          <p:cNvSpPr txBox="1"/>
          <p:nvPr/>
        </p:nvSpPr>
        <p:spPr>
          <a:xfrm>
            <a:off x="4300151" y="156519"/>
            <a:ext cx="314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 matrix almost matches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971BF3-DD21-4FA5-817F-D0EE4A2C37E5}"/>
              </a:ext>
            </a:extLst>
          </p:cNvPr>
          <p:cNvSpPr txBox="1"/>
          <p:nvPr/>
        </p:nvSpPr>
        <p:spPr>
          <a:xfrm>
            <a:off x="704240" y="3559232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EF2E76-2B3F-48FF-8FC1-09311F0CE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74" y="977885"/>
            <a:ext cx="3153485" cy="25389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BC6BE0-EA27-4C07-A1F8-1A11A434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30" y="1107860"/>
            <a:ext cx="2009775" cy="14954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F85B00-D9CC-4CD1-85EB-B510274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026" y="1033405"/>
            <a:ext cx="1276350" cy="1438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BD2E1AD-E161-41D5-8C2C-15F3D0AFB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36" y="3909428"/>
            <a:ext cx="4329872" cy="253892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A0989B-63DF-4433-B0BE-500145035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030" y="4205775"/>
            <a:ext cx="2085975" cy="14287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883E0EF-1205-455B-A9BA-0CB23F76F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527" y="4058293"/>
            <a:ext cx="15335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793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3C5921B-4554-4A10-A361-D04B3CE4064E}"/>
              </a:ext>
            </a:extLst>
          </p:cNvPr>
          <p:cNvSpPr txBox="1"/>
          <p:nvPr/>
        </p:nvSpPr>
        <p:spPr>
          <a:xfrm>
            <a:off x="609600" y="214184"/>
            <a:ext cx="483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full </a:t>
            </a:r>
            <a:r>
              <a:rPr lang="en-US" altLang="zh-CN" dirty="0" err="1"/>
              <a:t>obsv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no vel in cost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3542A-32F9-47BF-A596-DBA83F73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500187"/>
            <a:ext cx="9734550" cy="38576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16FC3A-50D0-4E92-878F-1D8820FE5A19}"/>
              </a:ext>
            </a:extLst>
          </p:cNvPr>
          <p:cNvSpPr txBox="1"/>
          <p:nvPr/>
        </p:nvSpPr>
        <p:spPr>
          <a:xfrm>
            <a:off x="5338119" y="329514"/>
            <a:ext cx="285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pos cost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D851DD-921A-4569-9716-F9323268FCC3}"/>
              </a:ext>
            </a:extLst>
          </p:cNvPr>
          <p:cNvSpPr txBox="1"/>
          <p:nvPr/>
        </p:nvSpPr>
        <p:spPr>
          <a:xfrm>
            <a:off x="9259329" y="329514"/>
            <a:ext cx="248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Arma-ilqr</a:t>
            </a:r>
            <a:r>
              <a:rPr lang="en-US" altLang="zh-CN" dirty="0"/>
              <a:t> for all cases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45474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19D2A8-711D-4A1A-8B92-C469812CA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514475"/>
            <a:ext cx="9848850" cy="38290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06357A-81C9-4DD1-B68D-5C6B6BBC3CCD}"/>
              </a:ext>
            </a:extLst>
          </p:cNvPr>
          <p:cNvSpPr txBox="1"/>
          <p:nvPr/>
        </p:nvSpPr>
        <p:spPr>
          <a:xfrm>
            <a:off x="609600" y="214184"/>
            <a:ext cx="483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pos only,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x(t+1)-x(t) in cost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214BBB-C62B-4B96-B776-B2059F2C9137}"/>
              </a:ext>
            </a:extLst>
          </p:cNvPr>
          <p:cNvSpPr txBox="1"/>
          <p:nvPr/>
        </p:nvSpPr>
        <p:spPr>
          <a:xfrm>
            <a:off x="5338119" y="329514"/>
            <a:ext cx="285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pos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51672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AC40B8-9F37-49BB-8F20-6C53D6F9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524000"/>
            <a:ext cx="10020300" cy="381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C5921B-4554-4A10-A361-D04B3CE4064E}"/>
              </a:ext>
            </a:extLst>
          </p:cNvPr>
          <p:cNvSpPr txBox="1"/>
          <p:nvPr/>
        </p:nvSpPr>
        <p:spPr>
          <a:xfrm>
            <a:off x="609601" y="214184"/>
            <a:ext cx="437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full </a:t>
            </a:r>
            <a:r>
              <a:rPr lang="en-US" altLang="zh-CN" dirty="0" err="1"/>
              <a:t>obsv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with vel in cost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B00209-1A2E-4340-ACE5-BA033917B563}"/>
              </a:ext>
            </a:extLst>
          </p:cNvPr>
          <p:cNvSpPr txBox="1"/>
          <p:nvPr/>
        </p:nvSpPr>
        <p:spPr>
          <a:xfrm>
            <a:off x="5338119" y="329514"/>
            <a:ext cx="285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pos and vel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4543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006357A-81C9-4DD1-B68D-5C6B6BBC3CCD}"/>
              </a:ext>
            </a:extLst>
          </p:cNvPr>
          <p:cNvSpPr txBox="1"/>
          <p:nvPr/>
        </p:nvSpPr>
        <p:spPr>
          <a:xfrm>
            <a:off x="609600" y="214184"/>
            <a:ext cx="483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pos only,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x(t+1)-x(t) in cost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BE44A7-FAF7-4233-AD81-750B73D3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514475"/>
            <a:ext cx="10125075" cy="38290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AA02C9-1994-4586-A2C8-F7994D979D99}"/>
              </a:ext>
            </a:extLst>
          </p:cNvPr>
          <p:cNvSpPr txBox="1"/>
          <p:nvPr/>
        </p:nvSpPr>
        <p:spPr>
          <a:xfrm>
            <a:off x="5338119" y="329514"/>
            <a:ext cx="285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pos and vel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396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A91E5C-C729-4631-8856-B067B51697D4}"/>
              </a:ext>
            </a:extLst>
          </p:cNvPr>
          <p:cNvSpPr txBox="1"/>
          <p:nvPr/>
        </p:nvSpPr>
        <p:spPr>
          <a:xfrm>
            <a:off x="609600" y="214184"/>
            <a:ext cx="483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full </a:t>
            </a:r>
            <a:r>
              <a:rPr lang="en-US" altLang="zh-CN" dirty="0" err="1"/>
              <a:t>obsv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no vel in cost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6608B5-7C7E-4C54-B066-E905127C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77" y="832868"/>
            <a:ext cx="9209378" cy="56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005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70A1EAD-4FE7-474F-99C7-C0796855A9F0}"/>
              </a:ext>
            </a:extLst>
          </p:cNvPr>
          <p:cNvSpPr txBox="1"/>
          <p:nvPr/>
        </p:nvSpPr>
        <p:spPr>
          <a:xfrm>
            <a:off x="609600" y="214184"/>
            <a:ext cx="483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pos only,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x(t+1)-x(t) in cost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58FE33-5C8E-431E-A9B4-7415358D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39" y="851746"/>
            <a:ext cx="9327272" cy="558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333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55D789-930A-4DB1-AAAA-AF1304785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64" y="1062681"/>
            <a:ext cx="8444942" cy="51568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D4BAC1-BD7E-4098-854D-C9A526F28A30}"/>
              </a:ext>
            </a:extLst>
          </p:cNvPr>
          <p:cNvSpPr txBox="1"/>
          <p:nvPr/>
        </p:nvSpPr>
        <p:spPr>
          <a:xfrm>
            <a:off x="609601" y="214184"/>
            <a:ext cx="437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full </a:t>
            </a:r>
            <a:r>
              <a:rPr lang="en-US" altLang="zh-CN" dirty="0" err="1"/>
              <a:t>obsv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with vel in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82847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4EB481F-8C0C-465A-AFE1-8FE6859D4A40}"/>
              </a:ext>
            </a:extLst>
          </p:cNvPr>
          <p:cNvSpPr txBox="1"/>
          <p:nvPr/>
        </p:nvSpPr>
        <p:spPr>
          <a:xfrm>
            <a:off x="609600" y="214184"/>
            <a:ext cx="483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pos only,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x(t+1)-x(t) in cost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9847B5-CDC1-43A9-8315-0A544F73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87" y="759350"/>
            <a:ext cx="8949124" cy="54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2206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8CDD89-91BA-42D1-86B0-356E3D26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47" y="980302"/>
            <a:ext cx="8388518" cy="5099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CE5253-E5EA-4DAB-9852-260B56C6C99F}"/>
              </a:ext>
            </a:extLst>
          </p:cNvPr>
          <p:cNvSpPr txBox="1"/>
          <p:nvPr/>
        </p:nvSpPr>
        <p:spPr>
          <a:xfrm>
            <a:off x="609600" y="214184"/>
            <a:ext cx="483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full </a:t>
            </a:r>
            <a:r>
              <a:rPr lang="en-US" altLang="zh-CN" dirty="0" err="1"/>
              <a:t>obsv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no vel in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19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9523AD-26B4-433F-BC98-ED24ECA7E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437"/>
            <a:ext cx="2850423" cy="2645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6EE2BC-9A81-4B87-8EF4-111E27317D28}"/>
              </a:ext>
            </a:extLst>
          </p:cNvPr>
          <p:cNvSpPr txBox="1"/>
          <p:nvPr/>
        </p:nvSpPr>
        <p:spPr>
          <a:xfrm>
            <a:off x="234918" y="317241"/>
            <a:ext cx="253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Noise=10%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E6445A-C448-48B2-B286-10140F19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23" y="780270"/>
            <a:ext cx="2866928" cy="26463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E5F7158-15EE-4D9A-940B-AE1BB615414B}"/>
              </a:ext>
            </a:extLst>
          </p:cNvPr>
          <p:cNvSpPr txBox="1"/>
          <p:nvPr/>
        </p:nvSpPr>
        <p:spPr>
          <a:xfrm>
            <a:off x="3394412" y="317241"/>
            <a:ext cx="24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088B6C-8935-4DA1-8C6D-60AE1AC71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351" y="780270"/>
            <a:ext cx="2914212" cy="26463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DD63953-69F6-452D-BBCB-347779DFE032}"/>
              </a:ext>
            </a:extLst>
          </p:cNvPr>
          <p:cNvSpPr txBox="1"/>
          <p:nvPr/>
        </p:nvSpPr>
        <p:spPr>
          <a:xfrm>
            <a:off x="6332913" y="317241"/>
            <a:ext cx="24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Noise=0.1%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785EF8-5412-4C8A-A05D-C5E9117BE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563" y="780270"/>
            <a:ext cx="2821031" cy="264639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6EAB321-07D7-4CFC-85D1-75BD29252900}"/>
              </a:ext>
            </a:extLst>
          </p:cNvPr>
          <p:cNvSpPr txBox="1"/>
          <p:nvPr/>
        </p:nvSpPr>
        <p:spPr>
          <a:xfrm>
            <a:off x="0" y="3581810"/>
            <a:ext cx="322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Noise=0.01% </a:t>
            </a:r>
            <a:r>
              <a:rPr lang="en-US" altLang="zh-CN" dirty="0" err="1"/>
              <a:t>umax</a:t>
            </a:r>
            <a:endParaRPr lang="en-US" altLang="zh-CN" dirty="0"/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7D0594-8C53-4DAE-B599-5E15D72796DE}"/>
              </a:ext>
            </a:extLst>
          </p:cNvPr>
          <p:cNvSpPr txBox="1"/>
          <p:nvPr/>
        </p:nvSpPr>
        <p:spPr>
          <a:xfrm>
            <a:off x="9048429" y="317241"/>
            <a:ext cx="271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Noise=0.01%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4F42D94-D404-431A-8C99-2107EB546D4F}"/>
              </a:ext>
            </a:extLst>
          </p:cNvPr>
          <p:cNvSpPr txBox="1"/>
          <p:nvPr/>
        </p:nvSpPr>
        <p:spPr>
          <a:xfrm>
            <a:off x="553625" y="6010060"/>
            <a:ext cx="1743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 fails, single, batch similar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D3DE504-957E-4241-977B-92062A9B1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6" y="4228141"/>
            <a:ext cx="1978297" cy="15787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DA559F3-DEF2-4EEA-97B3-62973D5A5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923" y="4031796"/>
            <a:ext cx="2945428" cy="248316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97C3DF9-F14F-4D86-B821-592E89E10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1561" y="4031796"/>
            <a:ext cx="3036966" cy="248316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E454087-C932-48DA-8D0A-7A9A4CEF3A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2737" y="4031796"/>
            <a:ext cx="2898014" cy="24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3978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EA7D81-13CD-4BED-A28B-615158CA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88" y="1171619"/>
            <a:ext cx="8620242" cy="52580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70A1EAD-4FE7-474F-99C7-C0796855A9F0}"/>
              </a:ext>
            </a:extLst>
          </p:cNvPr>
          <p:cNvSpPr txBox="1"/>
          <p:nvPr/>
        </p:nvSpPr>
        <p:spPr>
          <a:xfrm>
            <a:off x="609600" y="214184"/>
            <a:ext cx="483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pos only,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x(t+1)-x(t) in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76053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DFAD82-61A0-48BB-801E-49575BF5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70" y="1042342"/>
            <a:ext cx="8802713" cy="53368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19A864-72F7-4923-89A7-26625EC9BA46}"/>
              </a:ext>
            </a:extLst>
          </p:cNvPr>
          <p:cNvSpPr txBox="1"/>
          <p:nvPr/>
        </p:nvSpPr>
        <p:spPr>
          <a:xfrm>
            <a:off x="609600" y="214184"/>
            <a:ext cx="483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full </a:t>
            </a:r>
            <a:r>
              <a:rPr lang="en-US" altLang="zh-CN" dirty="0" err="1"/>
              <a:t>obsv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with vel in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75604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8F649A-5F7D-4D6F-8423-0E6B1818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85" y="1441865"/>
            <a:ext cx="8233991" cy="50289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4EB481F-8C0C-465A-AFE1-8FE6859D4A40}"/>
              </a:ext>
            </a:extLst>
          </p:cNvPr>
          <p:cNvSpPr txBox="1"/>
          <p:nvPr/>
        </p:nvSpPr>
        <p:spPr>
          <a:xfrm>
            <a:off x="609600" y="214184"/>
            <a:ext cx="483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pos only,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x(t+1)-x(t) in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03778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F219EE5-1276-4D80-951A-8CDDDE3FF492}"/>
              </a:ext>
            </a:extLst>
          </p:cNvPr>
          <p:cNvSpPr txBox="1"/>
          <p:nvPr/>
        </p:nvSpPr>
        <p:spPr>
          <a:xfrm>
            <a:off x="296561" y="222422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 full </a:t>
            </a:r>
            <a:r>
              <a:rPr lang="en-US" altLang="zh-CN" dirty="0" err="1"/>
              <a:t>obsv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FAEF8F-98EA-4EB2-8B2A-CE40C9DB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95" y="1285369"/>
            <a:ext cx="10104944" cy="37632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D3CC67-B46D-4336-A35B-FAE6C51C4779}"/>
              </a:ext>
            </a:extLst>
          </p:cNvPr>
          <p:cNvSpPr txBox="1"/>
          <p:nvPr/>
        </p:nvSpPr>
        <p:spPr>
          <a:xfrm>
            <a:off x="115329" y="4456901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617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D526A6-408B-4573-8A1E-C255386423A1}"/>
              </a:ext>
            </a:extLst>
          </p:cNvPr>
          <p:cNvSpPr txBox="1"/>
          <p:nvPr/>
        </p:nvSpPr>
        <p:spPr>
          <a:xfrm>
            <a:off x="4423719" y="362465"/>
            <a:ext cx="560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cost without vel for both cases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943798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F219EE5-1276-4D80-951A-8CDDDE3FF492}"/>
              </a:ext>
            </a:extLst>
          </p:cNvPr>
          <p:cNvSpPr txBox="1"/>
          <p:nvPr/>
        </p:nvSpPr>
        <p:spPr>
          <a:xfrm>
            <a:off x="296561" y="222422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 pos only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224C3F-D258-4752-853D-3AEC64F4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5" y="1665707"/>
            <a:ext cx="9648414" cy="37795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6BC8E8-95C4-4F76-908E-2B7DF2AF336E}"/>
              </a:ext>
            </a:extLst>
          </p:cNvPr>
          <p:cNvSpPr txBox="1"/>
          <p:nvPr/>
        </p:nvSpPr>
        <p:spPr>
          <a:xfrm>
            <a:off x="10478530" y="4835611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569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B2B3EA-2E2B-435F-973D-1F0A78B43B8F}"/>
              </a:ext>
            </a:extLst>
          </p:cNvPr>
          <p:cNvSpPr txBox="1"/>
          <p:nvPr/>
        </p:nvSpPr>
        <p:spPr>
          <a:xfrm>
            <a:off x="4423719" y="362465"/>
            <a:ext cx="560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cost without vel for both cases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33131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FB6EB4E-D61B-4835-995A-3483F9F1490F}"/>
              </a:ext>
            </a:extLst>
          </p:cNvPr>
          <p:cNvSpPr txBox="1"/>
          <p:nvPr/>
        </p:nvSpPr>
        <p:spPr>
          <a:xfrm>
            <a:off x="247135" y="53980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 full </a:t>
            </a:r>
            <a:r>
              <a:rPr lang="en-US" altLang="zh-CN" dirty="0" err="1"/>
              <a:t>obsv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E1F510-EDB9-49D7-9040-63018928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37" y="781436"/>
            <a:ext cx="9410350" cy="570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584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F219EE5-1276-4D80-951A-8CDDDE3FF492}"/>
              </a:ext>
            </a:extLst>
          </p:cNvPr>
          <p:cNvSpPr txBox="1"/>
          <p:nvPr/>
        </p:nvSpPr>
        <p:spPr>
          <a:xfrm>
            <a:off x="296561" y="222422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 pos only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2170BC-E4F7-441D-AE6A-D000A483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69" y="624503"/>
            <a:ext cx="9780626" cy="601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495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69E25D-3216-49A5-8B84-602C1556F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22" y="510746"/>
            <a:ext cx="9878021" cy="61086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B6EB4E-D61B-4835-995A-3483F9F1490F}"/>
              </a:ext>
            </a:extLst>
          </p:cNvPr>
          <p:cNvSpPr txBox="1"/>
          <p:nvPr/>
        </p:nvSpPr>
        <p:spPr>
          <a:xfrm>
            <a:off x="247135" y="53980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 full </a:t>
            </a:r>
            <a:r>
              <a:rPr lang="en-US" altLang="zh-CN" dirty="0" err="1"/>
              <a:t>obsv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6593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F219EE5-1276-4D80-951A-8CDDDE3FF492}"/>
              </a:ext>
            </a:extLst>
          </p:cNvPr>
          <p:cNvSpPr txBox="1"/>
          <p:nvPr/>
        </p:nvSpPr>
        <p:spPr>
          <a:xfrm>
            <a:off x="296561" y="222422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 pos only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96F359-B7A4-4C31-89B5-0924670E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4" y="591754"/>
            <a:ext cx="10052990" cy="611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676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4BCB6D7-BFF4-4778-9F44-BD01B607BFE6}"/>
              </a:ext>
            </a:extLst>
          </p:cNvPr>
          <p:cNvSpPr txBox="1"/>
          <p:nvPr/>
        </p:nvSpPr>
        <p:spPr>
          <a:xfrm>
            <a:off x="486382" y="282102"/>
            <a:ext cx="505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Sqp</a:t>
            </a:r>
            <a:r>
              <a:rPr lang="en-US" altLang="zh-CN" dirty="0"/>
              <a:t> vs </a:t>
            </a:r>
            <a:r>
              <a:rPr lang="en-US" altLang="zh-CN" dirty="0" err="1"/>
              <a:t>ilqr</a:t>
            </a:r>
            <a:r>
              <a:rPr lang="en-US" altLang="zh-CN" dirty="0"/>
              <a:t> on cartpole, 0 initial guess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E97ABB-6F08-4B97-83D7-82394909769A}"/>
              </a:ext>
            </a:extLst>
          </p:cNvPr>
          <p:cNvSpPr txBox="1"/>
          <p:nvPr/>
        </p:nvSpPr>
        <p:spPr>
          <a:xfrm>
            <a:off x="9046722" y="282102"/>
            <a:ext cx="296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cost = 125 for both </a:t>
            </a:r>
            <a:r>
              <a:rPr lang="en-US" altLang="zh-CN" dirty="0" err="1"/>
              <a:t>ilqr</a:t>
            </a:r>
            <a:r>
              <a:rPr lang="en-US" altLang="zh-CN" dirty="0"/>
              <a:t> and </a:t>
            </a:r>
            <a:r>
              <a:rPr lang="en-US" altLang="zh-CN" dirty="0" err="1"/>
              <a:t>sqp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AAF25A-2219-4E0F-84CB-60C5F022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60" y="928433"/>
            <a:ext cx="5693924" cy="44898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3A66B3B-AC08-4993-B6F0-000471F580EA}"/>
              </a:ext>
            </a:extLst>
          </p:cNvPr>
          <p:cNvSpPr txBox="1"/>
          <p:nvPr/>
        </p:nvSpPr>
        <p:spPr>
          <a:xfrm>
            <a:off x="7626485" y="5904689"/>
            <a:ext cx="260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Trajectory at last </a:t>
            </a:r>
            <a:r>
              <a:rPr lang="en-US" altLang="zh-CN" dirty="0" err="1"/>
              <a:t>ite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9B0D8CE-DD6E-4B4B-9A42-39B9ED88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2" y="928433"/>
            <a:ext cx="6138098" cy="489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3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6FF2C6-49BC-492A-8167-6F9585CB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22" y="2488000"/>
            <a:ext cx="6761748" cy="2691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CDBDFE-3848-4590-BD9C-C6AD33AE653F}"/>
              </a:ext>
            </a:extLst>
          </p:cNvPr>
          <p:cNvSpPr txBox="1"/>
          <p:nvPr/>
        </p:nvSpPr>
        <p:spPr>
          <a:xfrm>
            <a:off x="208219" y="121790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</a:t>
            </a:r>
            <a:r>
              <a:rPr lang="en-US" altLang="zh-CN" dirty="0" err="1"/>
              <a:t>Ltv</a:t>
            </a:r>
            <a:r>
              <a:rPr lang="en-US" altLang="zh-CN" dirty="0"/>
              <a:t> cartpole + LSCD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34ECD5-A295-43BC-8593-B2E76E18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884" y="814387"/>
            <a:ext cx="16097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61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5AFCD01-5A4B-4302-B13E-8404DF547023}"/>
              </a:ext>
            </a:extLst>
          </p:cNvPr>
          <p:cNvSpPr txBox="1"/>
          <p:nvPr/>
        </p:nvSpPr>
        <p:spPr>
          <a:xfrm>
            <a:off x="80211" y="92652"/>
            <a:ext cx="322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Noise=0.1% </a:t>
            </a:r>
            <a:r>
              <a:rPr lang="en-US" altLang="zh-CN" dirty="0" err="1"/>
              <a:t>umax</a:t>
            </a:r>
            <a:endParaRPr lang="en-US" altLang="zh-CN" dirty="0"/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52A82-430D-4378-B29F-D366195F1DF4}"/>
              </a:ext>
            </a:extLst>
          </p:cNvPr>
          <p:cNvSpPr txBox="1"/>
          <p:nvPr/>
        </p:nvSpPr>
        <p:spPr>
          <a:xfrm>
            <a:off x="140877" y="918819"/>
            <a:ext cx="271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Noise=10%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B2DA67-8A7D-4611-A17B-275F3BB66DF1}"/>
              </a:ext>
            </a:extLst>
          </p:cNvPr>
          <p:cNvSpPr txBox="1"/>
          <p:nvPr/>
        </p:nvSpPr>
        <p:spPr>
          <a:xfrm>
            <a:off x="3300371" y="918819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Noise=1%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ED19E4-1797-4522-B7EC-7FD54D81FD97}"/>
              </a:ext>
            </a:extLst>
          </p:cNvPr>
          <p:cNvSpPr txBox="1"/>
          <p:nvPr/>
        </p:nvSpPr>
        <p:spPr>
          <a:xfrm>
            <a:off x="6238872" y="918819"/>
            <a:ext cx="24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Noise=0.1%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EFE11A-E08A-45AF-9474-F37843CD9097}"/>
              </a:ext>
            </a:extLst>
          </p:cNvPr>
          <p:cNvSpPr txBox="1"/>
          <p:nvPr/>
        </p:nvSpPr>
        <p:spPr>
          <a:xfrm>
            <a:off x="8954389" y="918819"/>
            <a:ext cx="240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Noise=0.01%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6075BE8-12AB-4982-8A53-622EE4712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534" y="1387641"/>
            <a:ext cx="3198570" cy="25008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B48AE9-4958-4020-9DDF-E93CBD18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761" y="1387642"/>
            <a:ext cx="3133773" cy="25008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DC6834D-6465-4D7C-AD4F-A170DDDE0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988" y="1368435"/>
            <a:ext cx="3133773" cy="253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8734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4BCB6D7-BFF4-4778-9F44-BD01B607BFE6}"/>
              </a:ext>
            </a:extLst>
          </p:cNvPr>
          <p:cNvSpPr txBox="1"/>
          <p:nvPr/>
        </p:nvSpPr>
        <p:spPr>
          <a:xfrm>
            <a:off x="486383" y="282102"/>
            <a:ext cx="245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on cartpole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735713-64C2-46E4-ADB9-228BABBF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08" y="651434"/>
            <a:ext cx="8264510" cy="59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593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4BCB6D7-BFF4-4778-9F44-BD01B607BFE6}"/>
              </a:ext>
            </a:extLst>
          </p:cNvPr>
          <p:cNvSpPr txBox="1"/>
          <p:nvPr/>
        </p:nvSpPr>
        <p:spPr>
          <a:xfrm>
            <a:off x="486383" y="282102"/>
            <a:ext cx="245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on cartpole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07FA4-4F37-43E1-A24F-46DEE412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64" y="215802"/>
            <a:ext cx="7890536" cy="64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214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40821B-EB75-4BE5-8C63-BA86D38E9E13}"/>
              </a:ext>
            </a:extLst>
          </p:cNvPr>
          <p:cNvSpPr txBox="1"/>
          <p:nvPr/>
        </p:nvSpPr>
        <p:spPr>
          <a:xfrm>
            <a:off x="486383" y="282102"/>
            <a:ext cx="245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sqp</a:t>
            </a:r>
            <a:r>
              <a:rPr lang="en-US" altLang="zh-CN" dirty="0"/>
              <a:t> on cartpole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D1CA29-2798-498E-81AA-A2ECE3813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62" y="963356"/>
            <a:ext cx="8695679" cy="5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2480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40821B-EB75-4BE5-8C63-BA86D38E9E13}"/>
              </a:ext>
            </a:extLst>
          </p:cNvPr>
          <p:cNvSpPr txBox="1"/>
          <p:nvPr/>
        </p:nvSpPr>
        <p:spPr>
          <a:xfrm>
            <a:off x="486383" y="282102"/>
            <a:ext cx="245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sqp</a:t>
            </a:r>
            <a:r>
              <a:rPr lang="en-US" altLang="zh-CN" dirty="0"/>
              <a:t> on cartpole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427177-F907-4E27-AC82-BE5F87DF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19" y="364340"/>
            <a:ext cx="9433398" cy="62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067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AEC4B3-CEEF-4BB8-ADD3-6CFB025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65" y="956690"/>
            <a:ext cx="5900179" cy="45686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8FBA62-FE4A-46D3-A76D-901BC3247570}"/>
              </a:ext>
            </a:extLst>
          </p:cNvPr>
          <p:cNvSpPr txBox="1"/>
          <p:nvPr/>
        </p:nvSpPr>
        <p:spPr>
          <a:xfrm>
            <a:off x="486382" y="282102"/>
            <a:ext cx="505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Sqp</a:t>
            </a:r>
            <a:r>
              <a:rPr lang="en-US" altLang="zh-CN" dirty="0"/>
              <a:t> vs </a:t>
            </a:r>
            <a:r>
              <a:rPr lang="en-US" altLang="zh-CN" dirty="0" err="1"/>
              <a:t>ilqr</a:t>
            </a:r>
            <a:r>
              <a:rPr lang="en-US" altLang="zh-CN" dirty="0"/>
              <a:t> on cartpole, initial guess = N(0,1)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EA4C75-605D-4644-806A-D549723B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0" y="956690"/>
            <a:ext cx="6059270" cy="55511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748342-DE57-4D8F-BB2A-35734F0AA210}"/>
              </a:ext>
            </a:extLst>
          </p:cNvPr>
          <p:cNvSpPr txBox="1"/>
          <p:nvPr/>
        </p:nvSpPr>
        <p:spPr>
          <a:xfrm>
            <a:off x="9027267" y="272374"/>
            <a:ext cx="296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Terminal cost = 125 for both </a:t>
            </a:r>
            <a:r>
              <a:rPr lang="en-US" altLang="zh-CN" dirty="0" err="1"/>
              <a:t>ilqr</a:t>
            </a:r>
            <a:r>
              <a:rPr lang="en-US" altLang="zh-CN" dirty="0"/>
              <a:t> and </a:t>
            </a:r>
            <a:r>
              <a:rPr lang="en-US" altLang="zh-CN" dirty="0" err="1"/>
              <a:t>sqp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90501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99B0D69-511D-4BB8-B2F5-E989B06659D1}"/>
              </a:ext>
            </a:extLst>
          </p:cNvPr>
          <p:cNvSpPr txBox="1"/>
          <p:nvPr/>
        </p:nvSpPr>
        <p:spPr>
          <a:xfrm>
            <a:off x="0" y="1653664"/>
            <a:ext cx="5399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Ilqr</a:t>
            </a:r>
            <a:r>
              <a:rPr lang="en-US" altLang="zh-CN" sz="1400" dirty="0"/>
              <a:t> initial guess = N(0,5) | Converged cost=125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604717-1A2B-4560-B291-0AD4DE2F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166" y="1949274"/>
            <a:ext cx="4955890" cy="14797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F97CFC0-1F97-45D5-A689-600A9AD516D3}"/>
              </a:ext>
            </a:extLst>
          </p:cNvPr>
          <p:cNvSpPr txBox="1"/>
          <p:nvPr/>
        </p:nvSpPr>
        <p:spPr>
          <a:xfrm>
            <a:off x="6788858" y="1687664"/>
            <a:ext cx="531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sqp</a:t>
            </a:r>
            <a:r>
              <a:rPr lang="en-US" altLang="zh-CN" sz="1400" dirty="0"/>
              <a:t> initial guess = N(0,3) | Converged cost=125</a:t>
            </a:r>
          </a:p>
          <a:p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0EA911-D5E8-4BA3-ADA5-7C5A01CC685F}"/>
              </a:ext>
            </a:extLst>
          </p:cNvPr>
          <p:cNvSpPr txBox="1"/>
          <p:nvPr/>
        </p:nvSpPr>
        <p:spPr>
          <a:xfrm>
            <a:off x="84307" y="-52860"/>
            <a:ext cx="539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Ilqr&amp;sqp</a:t>
            </a:r>
            <a:r>
              <a:rPr lang="en-US" altLang="zh-CN" sz="1400" dirty="0"/>
              <a:t> initial guess = N(0,0) | Converged cost=125</a:t>
            </a:r>
          </a:p>
          <a:p>
            <a:endParaRPr lang="zh-CN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5C2B338-5D6F-4FB3-B35B-6FB14A5ED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833" y="3690090"/>
            <a:ext cx="4955890" cy="148024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DE6F1A1-63FE-4D0B-A9F2-8A1DAB2261D9}"/>
              </a:ext>
            </a:extLst>
          </p:cNvPr>
          <p:cNvSpPr txBox="1"/>
          <p:nvPr/>
        </p:nvSpPr>
        <p:spPr>
          <a:xfrm>
            <a:off x="6788858" y="3387759"/>
            <a:ext cx="531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sqp</a:t>
            </a:r>
            <a:r>
              <a:rPr lang="en-US" altLang="zh-CN" sz="1400" dirty="0"/>
              <a:t> initial guess = N(0,3) | Converged cost=430</a:t>
            </a:r>
          </a:p>
          <a:p>
            <a:endParaRPr lang="zh-CN" altLang="en-US" sz="1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05EE1CD-C51A-4C8E-9E17-9CE43034D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833" y="5377754"/>
            <a:ext cx="4955894" cy="148024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F3F8E93-1DA2-4225-8BFE-29B35D33212D}"/>
              </a:ext>
            </a:extLst>
          </p:cNvPr>
          <p:cNvSpPr txBox="1"/>
          <p:nvPr/>
        </p:nvSpPr>
        <p:spPr>
          <a:xfrm>
            <a:off x="6834795" y="5116144"/>
            <a:ext cx="531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sqp</a:t>
            </a:r>
            <a:r>
              <a:rPr lang="en-US" altLang="zh-CN" sz="1400" dirty="0"/>
              <a:t> initial guess = N(0,3) | failed</a:t>
            </a:r>
          </a:p>
          <a:p>
            <a:endParaRPr lang="zh-CN" altLang="en-US" sz="14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FBB1A4A-8841-4CBD-BCB4-7A83FF25B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6" y="3602346"/>
            <a:ext cx="4973764" cy="148024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C2B8E2E-9979-42BE-ADDB-A988C5A9F53C}"/>
              </a:ext>
            </a:extLst>
          </p:cNvPr>
          <p:cNvSpPr txBox="1"/>
          <p:nvPr/>
        </p:nvSpPr>
        <p:spPr>
          <a:xfrm>
            <a:off x="0" y="3348586"/>
            <a:ext cx="5399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sqp</a:t>
            </a:r>
            <a:r>
              <a:rPr lang="en-US" altLang="zh-CN" sz="1400" dirty="0"/>
              <a:t> initial guess = N(0,5) | Converged cost=370</a:t>
            </a:r>
            <a:endParaRPr lang="zh-CN" altLang="en-US" sz="14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D82D10F-FED3-4D42-9100-17EBB2B60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6" y="5297268"/>
            <a:ext cx="4973763" cy="157897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B684D1F-4B79-4559-8709-B7AE73B37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787" y="240631"/>
            <a:ext cx="4973763" cy="1485063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44EFDA19-F75A-462D-928F-A199E3B05555}"/>
              </a:ext>
            </a:extLst>
          </p:cNvPr>
          <p:cNvSpPr txBox="1"/>
          <p:nvPr/>
        </p:nvSpPr>
        <p:spPr>
          <a:xfrm>
            <a:off x="6843788" y="-37477"/>
            <a:ext cx="5399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Ilqr</a:t>
            </a:r>
            <a:r>
              <a:rPr lang="en-US" altLang="zh-CN" sz="1400" dirty="0"/>
              <a:t> initial guess = N(0,3) | Converged cost=125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B5A7489-8503-4F35-9A11-EC22651667C3}"/>
              </a:ext>
            </a:extLst>
          </p:cNvPr>
          <p:cNvSpPr txBox="1"/>
          <p:nvPr/>
        </p:nvSpPr>
        <p:spPr>
          <a:xfrm>
            <a:off x="0" y="5011250"/>
            <a:ext cx="5399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sqp</a:t>
            </a:r>
            <a:r>
              <a:rPr lang="en-US" altLang="zh-CN" sz="1400" dirty="0"/>
              <a:t> initial guess = N(0,5) | Converged cost=125</a:t>
            </a:r>
            <a:endParaRPr lang="zh-CN" altLang="en-US" sz="1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40C6218-E0DD-4E34-BF34-4B97CDBC2F6E}"/>
              </a:ext>
            </a:extLst>
          </p:cNvPr>
          <p:cNvSpPr txBox="1"/>
          <p:nvPr/>
        </p:nvSpPr>
        <p:spPr>
          <a:xfrm>
            <a:off x="5399357" y="270300"/>
            <a:ext cx="110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09EFBC6-5BFD-4E3E-802A-AA66F6600469}"/>
              </a:ext>
            </a:extLst>
          </p:cNvPr>
          <p:cNvSpPr txBox="1"/>
          <p:nvPr/>
        </p:nvSpPr>
        <p:spPr>
          <a:xfrm>
            <a:off x="5122114" y="3630141"/>
            <a:ext cx="1824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All cases reached local minimum before stop</a:t>
            </a:r>
            <a:endParaRPr lang="zh-CN" altLang="en-US" sz="16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EECF3B83-F573-4A28-8858-D8C35E625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6" y="233237"/>
            <a:ext cx="5187910" cy="143888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BBDA453-2FCD-46B7-9EFE-B7A291771F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4" y="1886801"/>
            <a:ext cx="5187910" cy="15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783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90C809-407B-468B-A2C1-46C7198D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454" y="209422"/>
            <a:ext cx="4952796" cy="14649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2A8626-9465-430F-8686-FC33288E118D}"/>
              </a:ext>
            </a:extLst>
          </p:cNvPr>
          <p:cNvSpPr txBox="1"/>
          <p:nvPr/>
        </p:nvSpPr>
        <p:spPr>
          <a:xfrm>
            <a:off x="6843789" y="-37477"/>
            <a:ext cx="461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Ilqr</a:t>
            </a:r>
            <a:r>
              <a:rPr lang="en-US" altLang="zh-CN" sz="1400" dirty="0"/>
              <a:t> initial guess = N(0,3) | Converged cost=38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4A6746-DE74-4ABA-97B3-DE1F329C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" y="209422"/>
            <a:ext cx="4952796" cy="14649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CD92AA-E8E0-4A45-B628-B50DCC6A260D}"/>
              </a:ext>
            </a:extLst>
          </p:cNvPr>
          <p:cNvSpPr txBox="1"/>
          <p:nvPr/>
        </p:nvSpPr>
        <p:spPr>
          <a:xfrm>
            <a:off x="57666" y="-37478"/>
            <a:ext cx="425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Ilqr</a:t>
            </a:r>
            <a:r>
              <a:rPr lang="en-US" altLang="zh-CN" sz="1400" dirty="0"/>
              <a:t> initial guess = N(0,0) | Converged cost=38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E2B737-8C84-4810-99BB-9C653BD3B627}"/>
              </a:ext>
            </a:extLst>
          </p:cNvPr>
          <p:cNvSpPr txBox="1"/>
          <p:nvPr/>
        </p:nvSpPr>
        <p:spPr>
          <a:xfrm>
            <a:off x="5399357" y="270300"/>
            <a:ext cx="123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41BE4F4-3B81-4028-B454-41E3CDB26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6" y="1879398"/>
            <a:ext cx="4952796" cy="14687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7D4CAB4-C920-46AB-8EAD-9E8FB59DC03C}"/>
              </a:ext>
            </a:extLst>
          </p:cNvPr>
          <p:cNvSpPr txBox="1"/>
          <p:nvPr/>
        </p:nvSpPr>
        <p:spPr>
          <a:xfrm>
            <a:off x="57665" y="1605316"/>
            <a:ext cx="400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Ilqr</a:t>
            </a:r>
            <a:r>
              <a:rPr lang="en-US" altLang="zh-CN" sz="1400" dirty="0"/>
              <a:t> initial guess = N(0,5) | Converged cost=38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0695669-E394-4D36-B09B-685BD1665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5" y="3586952"/>
            <a:ext cx="4952797" cy="14649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5698F4C-8CB5-47FB-B264-9E3E14B0038E}"/>
              </a:ext>
            </a:extLst>
          </p:cNvPr>
          <p:cNvSpPr txBox="1"/>
          <p:nvPr/>
        </p:nvSpPr>
        <p:spPr>
          <a:xfrm>
            <a:off x="0" y="3308987"/>
            <a:ext cx="400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sqp</a:t>
            </a:r>
            <a:r>
              <a:rPr lang="en-US" altLang="zh-CN" sz="1400" dirty="0"/>
              <a:t> initial guess = N(0,5) | Converged cost=68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A261D31-4A89-44C8-8F51-6E1C9C1D4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6" y="5326292"/>
            <a:ext cx="4952797" cy="145904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23B3B57-2DE4-40DE-9459-35EB042E6556}"/>
              </a:ext>
            </a:extLst>
          </p:cNvPr>
          <p:cNvSpPr txBox="1"/>
          <p:nvPr/>
        </p:nvSpPr>
        <p:spPr>
          <a:xfrm>
            <a:off x="24713" y="5018515"/>
            <a:ext cx="400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sqp</a:t>
            </a:r>
            <a:r>
              <a:rPr lang="en-US" altLang="zh-CN" sz="1400" dirty="0"/>
              <a:t> initial guess = N(0,5) | Converged cost=57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F8C2A3-E755-4EC4-B35D-E4E097710BAC}"/>
              </a:ext>
            </a:extLst>
          </p:cNvPr>
          <p:cNvSpPr txBox="1"/>
          <p:nvPr/>
        </p:nvSpPr>
        <p:spPr>
          <a:xfrm>
            <a:off x="5062292" y="2386784"/>
            <a:ext cx="1824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All cases reached local minimum before stop</a:t>
            </a:r>
            <a:endParaRPr lang="zh-CN" altLang="en-US" sz="16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F0653F1-DB73-4CA7-AC9C-D00615389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833" y="1921234"/>
            <a:ext cx="4952797" cy="146491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E83E1E4-3DA5-4015-9895-CA347F93F6FC}"/>
              </a:ext>
            </a:extLst>
          </p:cNvPr>
          <p:cNvSpPr txBox="1"/>
          <p:nvPr/>
        </p:nvSpPr>
        <p:spPr>
          <a:xfrm>
            <a:off x="6843789" y="1654093"/>
            <a:ext cx="400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sqp</a:t>
            </a:r>
            <a:r>
              <a:rPr lang="en-US" altLang="zh-CN" sz="1400" dirty="0"/>
              <a:t> initial guess = N(0,3) | Converged cost=85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FA19C06-EE32-4764-8E0F-2C880777FE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833" y="3633046"/>
            <a:ext cx="4967418" cy="146491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264008C-EAB5-4E6C-8092-C63578781DD2}"/>
              </a:ext>
            </a:extLst>
          </p:cNvPr>
          <p:cNvSpPr txBox="1"/>
          <p:nvPr/>
        </p:nvSpPr>
        <p:spPr>
          <a:xfrm>
            <a:off x="6843788" y="3309566"/>
            <a:ext cx="400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sqp</a:t>
            </a:r>
            <a:r>
              <a:rPr lang="en-US" altLang="zh-CN" sz="1400" dirty="0"/>
              <a:t> initial guess = N(0,3) | Converged cost=69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54A86C3-EF59-4D32-BB38-3B32988582A8}"/>
              </a:ext>
            </a:extLst>
          </p:cNvPr>
          <p:cNvSpPr txBox="1"/>
          <p:nvPr/>
        </p:nvSpPr>
        <p:spPr>
          <a:xfrm>
            <a:off x="6843788" y="5037081"/>
            <a:ext cx="400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sqp</a:t>
            </a:r>
            <a:r>
              <a:rPr lang="en-US" altLang="zh-CN" sz="1400" dirty="0"/>
              <a:t> initial guess = N(0,3) | Converged cost=89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B2FD207-FA7B-4AE4-A9DD-B08FF3CFDD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6832" y="5344858"/>
            <a:ext cx="4952797" cy="14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8777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AA0719-4AD5-44CF-B14D-4C014677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" y="270299"/>
            <a:ext cx="6598093" cy="19470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64E5CD-DA17-451A-8D6C-709B058E256C}"/>
              </a:ext>
            </a:extLst>
          </p:cNvPr>
          <p:cNvSpPr txBox="1"/>
          <p:nvPr/>
        </p:nvSpPr>
        <p:spPr>
          <a:xfrm>
            <a:off x="57666" y="-37478"/>
            <a:ext cx="425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sqp</a:t>
            </a:r>
            <a:r>
              <a:rPr lang="en-US" altLang="zh-CN" sz="1400" dirty="0"/>
              <a:t> initial guess = N(0,0) | Converged cost=53</a:t>
            </a:r>
          </a:p>
        </p:txBody>
      </p:sp>
    </p:spTree>
    <p:extLst>
      <p:ext uri="{BB962C8B-B14F-4D97-AF65-F5344CB8AC3E}">
        <p14:creationId xmlns:p14="http://schemas.microsoft.com/office/powerpoint/2010/main" val="211106298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392B22-ECBC-4679-AD6E-6FB2CBFA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781175"/>
            <a:ext cx="9163050" cy="32956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F19741-A17A-40A6-9BA1-687F83E02DA6}"/>
              </a:ext>
            </a:extLst>
          </p:cNvPr>
          <p:cNvSpPr txBox="1"/>
          <p:nvPr/>
        </p:nvSpPr>
        <p:spPr>
          <a:xfrm>
            <a:off x="659027" y="337751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SQP </a:t>
            </a:r>
            <a:r>
              <a:rPr lang="en-US" altLang="zh-CN" dirty="0" err="1"/>
              <a:t>acrobot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9036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3DB22B-536A-4483-A719-666FC11FC500}"/>
              </a:ext>
            </a:extLst>
          </p:cNvPr>
          <p:cNvSpPr txBox="1"/>
          <p:nvPr/>
        </p:nvSpPr>
        <p:spPr>
          <a:xfrm>
            <a:off x="461319" y="156519"/>
            <a:ext cx="21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S15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B1626F-A4BD-4ED1-B363-D0440E055740}"/>
              </a:ext>
            </a:extLst>
          </p:cNvPr>
          <p:cNvSpPr txBox="1"/>
          <p:nvPr/>
        </p:nvSpPr>
        <p:spPr>
          <a:xfrm>
            <a:off x="996779" y="670108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1B97E5-66D1-4A04-A92F-023DFD0D5CE3}"/>
              </a:ext>
            </a:extLst>
          </p:cNvPr>
          <p:cNvSpPr txBox="1"/>
          <p:nvPr/>
        </p:nvSpPr>
        <p:spPr>
          <a:xfrm>
            <a:off x="4300151" y="156519"/>
            <a:ext cx="314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 matrix almost matches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971BF3-DD21-4FA5-817F-D0EE4A2C37E5}"/>
              </a:ext>
            </a:extLst>
          </p:cNvPr>
          <p:cNvSpPr txBox="1"/>
          <p:nvPr/>
        </p:nvSpPr>
        <p:spPr>
          <a:xfrm>
            <a:off x="704240" y="3559232"/>
            <a:ext cx="257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Matrix inversion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EF2E76-2B3F-48FF-8FC1-09311F0CE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74" y="977885"/>
            <a:ext cx="3153485" cy="25389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BC6BE0-EA27-4C07-A1F8-1A11A434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30" y="1107860"/>
            <a:ext cx="2009775" cy="14954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F85B00-D9CC-4CD1-85EB-B510274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026" y="1033405"/>
            <a:ext cx="1276350" cy="1438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BD2E1AD-E161-41D5-8C2C-15F3D0AFB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36" y="3909428"/>
            <a:ext cx="4329872" cy="253892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A0989B-63DF-4433-B0BE-500145035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030" y="4205775"/>
            <a:ext cx="2085975" cy="14287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883E0EF-1205-455B-A9BA-0CB23F76F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527" y="4058293"/>
            <a:ext cx="15335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09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3F5DCA-A005-4E35-962F-A33409B403D1}"/>
              </a:ext>
            </a:extLst>
          </p:cNvPr>
          <p:cNvSpPr txBox="1"/>
          <p:nvPr/>
        </p:nvSpPr>
        <p:spPr>
          <a:xfrm>
            <a:off x="232611" y="224589"/>
            <a:ext cx="302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D2C 2.0 key settings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818D01-1B2C-4D01-9570-EF0C97E7F1F0}"/>
              </a:ext>
            </a:extLst>
          </p:cNvPr>
          <p:cNvSpPr txBox="1"/>
          <p:nvPr/>
        </p:nvSpPr>
        <p:spPr>
          <a:xfrm>
            <a:off x="312821" y="882316"/>
            <a:ext cx="8662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Initial guess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D2C2.0 training fails (error) without initial guess(s3,s6)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Matlab</a:t>
            </a:r>
            <a:r>
              <a:rPr lang="en-US" altLang="zh-CN" dirty="0"/>
              <a:t> version (LS) converges but descents much slower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Add random noise as initial guess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AFC445-345A-415E-917E-981966594690}"/>
              </a:ext>
            </a:extLst>
          </p:cNvPr>
          <p:cNvSpPr txBox="1"/>
          <p:nvPr/>
        </p:nvSpPr>
        <p:spPr>
          <a:xfrm>
            <a:off x="312821" y="2082645"/>
            <a:ext cx="7090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Line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IROS12 paper line search: fail to converge both python and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alpha = alpha*0.9: can’t reach target but converge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D2C 2.0: works well, only need to decrease alpha in forward pass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EAA85A-DAA4-4096-A415-0B233A6AE5EB}"/>
              </a:ext>
            </a:extLst>
          </p:cNvPr>
          <p:cNvSpPr txBox="1"/>
          <p:nvPr/>
        </p:nvSpPr>
        <p:spPr>
          <a:xfrm>
            <a:off x="312821" y="3870976"/>
            <a:ext cx="8911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Least square solver(</a:t>
            </a:r>
            <a:r>
              <a:rPr lang="en-US" altLang="zh-CN" dirty="0" err="1"/>
              <a:t>matlab</a:t>
            </a:r>
            <a:r>
              <a:rPr lang="en-US" altLang="zh-CN" dirty="0"/>
              <a:t>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classic method: id perturbation var=e-6 can’t reach target, var= e-7,e-8 works well – need small perturbation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QR decomposition: var=e-6 works well, e-4 fails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C27801-E4FA-4BC2-8C22-8307130E2457}"/>
              </a:ext>
            </a:extLst>
          </p:cNvPr>
          <p:cNvSpPr txBox="1"/>
          <p:nvPr/>
        </p:nvSpPr>
        <p:spPr>
          <a:xfrm>
            <a:off x="312821" y="5355093"/>
            <a:ext cx="486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Regularization never triggered in both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CEB2EB-7E2C-4BDD-9860-C869EC1D97B0}"/>
              </a:ext>
            </a:extLst>
          </p:cNvPr>
          <p:cNvSpPr txBox="1"/>
          <p:nvPr/>
        </p:nvSpPr>
        <p:spPr>
          <a:xfrm>
            <a:off x="312821" y="5971792"/>
            <a:ext cx="493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 R should not be small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A63786-D1AD-4C65-ACF7-523F81610E54}"/>
              </a:ext>
            </a:extLst>
          </p:cNvPr>
          <p:cNvSpPr txBox="1"/>
          <p:nvPr/>
        </p:nvSpPr>
        <p:spPr>
          <a:xfrm>
            <a:off x="312821" y="6488668"/>
            <a:ext cx="493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Need damping for tensegrity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131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B9803A0-8B2A-4DE5-B425-B8D71DF03C72}"/>
              </a:ext>
            </a:extLst>
          </p:cNvPr>
          <p:cNvSpPr txBox="1"/>
          <p:nvPr/>
        </p:nvSpPr>
        <p:spPr>
          <a:xfrm>
            <a:off x="208219" y="121790"/>
            <a:ext cx="3331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swimmer6+ LSID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all parameters are the same as d2c 2.0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B645D0-6005-47F6-A075-86B243C2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9" y="2166240"/>
            <a:ext cx="7731987" cy="30823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1BDAEF-6B72-407C-839C-9E302386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197" y="130810"/>
            <a:ext cx="3332553" cy="30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1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A0646B-1F5D-4588-BF1E-A54384F3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39" y="407727"/>
            <a:ext cx="3157344" cy="26027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B14C35-A7B9-47C2-93B6-BC666753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83" y="407727"/>
            <a:ext cx="3307411" cy="26027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6D71F6-1842-4A90-9775-DEF42CDC23F4}"/>
              </a:ext>
            </a:extLst>
          </p:cNvPr>
          <p:cNvSpPr txBox="1"/>
          <p:nvPr/>
        </p:nvSpPr>
        <p:spPr>
          <a:xfrm>
            <a:off x="130336" y="3105834"/>
            <a:ext cx="2696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Increase perturbation for the first few steps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B17A87-C9A5-4C7A-8B8A-EBA109103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94" y="407727"/>
            <a:ext cx="3108151" cy="26027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9FF196-E525-4193-A98C-37C1B846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374" y="3662358"/>
            <a:ext cx="6580608" cy="25915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643C68-4E34-4648-8AB5-E0B57655F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239" y="3662358"/>
            <a:ext cx="3040135" cy="25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7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64692D-C2FF-4AEF-9879-46677005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474" y="217571"/>
            <a:ext cx="3504241" cy="29164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847578-F014-4263-A207-37D670D8EFF2}"/>
              </a:ext>
            </a:extLst>
          </p:cNvPr>
          <p:cNvSpPr txBox="1"/>
          <p:nvPr/>
        </p:nvSpPr>
        <p:spPr>
          <a:xfrm>
            <a:off x="208219" y="121790"/>
            <a:ext cx="43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swimmer6+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4F20E2-6980-4DD9-B9C2-8E8E9375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774" y="3503645"/>
            <a:ext cx="7707737" cy="29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9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567331-C5AB-45A1-88A8-D0DF7AFCA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3467251"/>
            <a:ext cx="7768123" cy="30358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451DC7-44B1-406B-8102-9A9535BD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585" y="66825"/>
            <a:ext cx="3491349" cy="32022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84ECCE-A59C-4B85-87BD-5E90082078E7}"/>
              </a:ext>
            </a:extLst>
          </p:cNvPr>
          <p:cNvSpPr txBox="1"/>
          <p:nvPr/>
        </p:nvSpPr>
        <p:spPr>
          <a:xfrm>
            <a:off x="208219" y="121790"/>
            <a:ext cx="43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swimmer6+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9926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D871A9-46DA-4592-AED6-AA78EB579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3" y="686573"/>
            <a:ext cx="2487871" cy="23756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94A8A9-ED32-48B0-B138-C92CB9F36711}"/>
              </a:ext>
            </a:extLst>
          </p:cNvPr>
          <p:cNvSpPr txBox="1"/>
          <p:nvPr/>
        </p:nvSpPr>
        <p:spPr>
          <a:xfrm>
            <a:off x="234918" y="317241"/>
            <a:ext cx="253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Noise=10%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85D9E7-67C1-47FC-B770-3017A5ECC457}"/>
              </a:ext>
            </a:extLst>
          </p:cNvPr>
          <p:cNvSpPr txBox="1"/>
          <p:nvPr/>
        </p:nvSpPr>
        <p:spPr>
          <a:xfrm>
            <a:off x="3394412" y="317241"/>
            <a:ext cx="213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Noise=1% </a:t>
            </a:r>
            <a:r>
              <a:rPr lang="en-US" altLang="zh-CN" dirty="0" err="1"/>
              <a:t>umax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21598F-D9DD-4ADD-BBB5-6E835065E111}"/>
              </a:ext>
            </a:extLst>
          </p:cNvPr>
          <p:cNvSpPr txBox="1"/>
          <p:nvPr/>
        </p:nvSpPr>
        <p:spPr>
          <a:xfrm>
            <a:off x="0" y="3581810"/>
            <a:ext cx="322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Noise=1% </a:t>
            </a:r>
            <a:r>
              <a:rPr lang="en-US" altLang="zh-CN" dirty="0" err="1"/>
              <a:t>umax</a:t>
            </a:r>
            <a:endParaRPr lang="en-US" altLang="zh-CN" dirty="0"/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19A4B73-81DA-49E6-A7B0-07579CB8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571" y="686573"/>
            <a:ext cx="2453254" cy="23756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04268BD-168E-4038-BD0B-4EE0B68E8869}"/>
              </a:ext>
            </a:extLst>
          </p:cNvPr>
          <p:cNvSpPr txBox="1"/>
          <p:nvPr/>
        </p:nvSpPr>
        <p:spPr>
          <a:xfrm>
            <a:off x="234918" y="0"/>
            <a:ext cx="108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Umax</a:t>
            </a:r>
            <a:r>
              <a:rPr lang="en-US" altLang="zh-CN" dirty="0"/>
              <a:t>=7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71D94ED-36A1-4637-BC4B-3AB70A5B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411" y="4228141"/>
            <a:ext cx="3065929" cy="248394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688A78-8C86-4239-AC15-42427CD28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3" y="4228141"/>
            <a:ext cx="3031958" cy="248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55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022070-1FAB-4CC9-A1EC-694DD8FB8CB6}"/>
              </a:ext>
            </a:extLst>
          </p:cNvPr>
          <p:cNvSpPr txBox="1"/>
          <p:nvPr/>
        </p:nvSpPr>
        <p:spPr>
          <a:xfrm>
            <a:off x="320841" y="328863"/>
            <a:ext cx="48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control truncation in ARMA id perturbation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E255B7-6E0A-42D6-AE6C-2DE2F145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5" y="1194317"/>
            <a:ext cx="3443355" cy="29842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39C885-1074-4186-9787-576ADCE2760D}"/>
              </a:ext>
            </a:extLst>
          </p:cNvPr>
          <p:cNvSpPr txBox="1"/>
          <p:nvPr/>
        </p:nvSpPr>
        <p:spPr>
          <a:xfrm>
            <a:off x="5919536" y="328863"/>
            <a:ext cx="429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control truncation in ARMA id perturbation and prediction perturbation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9BFA29-2121-4192-8311-07E34A99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87" y="1194317"/>
            <a:ext cx="3452782" cy="29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6AD4D0-8072-4415-9130-B0E83539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77" y="3062116"/>
            <a:ext cx="8467142" cy="33835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403A04-8425-438B-97C1-E858C5855D31}"/>
              </a:ext>
            </a:extLst>
          </p:cNvPr>
          <p:cNvSpPr txBox="1"/>
          <p:nvPr/>
        </p:nvSpPr>
        <p:spPr>
          <a:xfrm>
            <a:off x="119987" y="105749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15B0B0-1CCC-4DAE-B40A-4AA1F99E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035" y="233304"/>
            <a:ext cx="2843353" cy="25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34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5C3405-1E33-4A90-AB64-E1EE2AE7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27" y="3429000"/>
            <a:ext cx="7580151" cy="30394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311298-0CFA-4B9C-B5BC-D0B324C21394}"/>
              </a:ext>
            </a:extLst>
          </p:cNvPr>
          <p:cNvSpPr txBox="1"/>
          <p:nvPr/>
        </p:nvSpPr>
        <p:spPr>
          <a:xfrm>
            <a:off x="208219" y="12179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D39DC7-30E2-482C-8054-19353D29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393" y="121790"/>
            <a:ext cx="3376753" cy="31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51CDE66-0DDA-4E4B-A95F-32C89A4C45F1}"/>
              </a:ext>
            </a:extLst>
          </p:cNvPr>
          <p:cNvSpPr txBox="1"/>
          <p:nvPr/>
        </p:nvSpPr>
        <p:spPr>
          <a:xfrm>
            <a:off x="208219" y="121790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pendulum + LSCD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B11C7E-19D3-49C5-BB02-D640236E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606" y="1850858"/>
            <a:ext cx="2162175" cy="685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565EE8-C0EB-437F-BE2F-0ADB5D18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29" y="208546"/>
            <a:ext cx="1617452" cy="15099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45F7F0-C62D-4FC7-8769-CAD29C8A2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742" y="1053296"/>
            <a:ext cx="5383781" cy="2158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60781E-3EAF-41E1-B66A-AC87781BC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42" y="1045517"/>
            <a:ext cx="2649800" cy="21665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F85E90-19EA-485E-8D8C-A070A3B473E8}"/>
              </a:ext>
            </a:extLst>
          </p:cNvPr>
          <p:cNvSpPr txBox="1"/>
          <p:nvPr/>
        </p:nvSpPr>
        <p:spPr>
          <a:xfrm>
            <a:off x="1411869" y="530499"/>
            <a:ext cx="357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cost as in Weiwei li paper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5C0D4C-77A6-43EA-894A-45C5B9C8FEE4}"/>
              </a:ext>
            </a:extLst>
          </p:cNvPr>
          <p:cNvSpPr txBox="1"/>
          <p:nvPr/>
        </p:nvSpPr>
        <p:spPr>
          <a:xfrm>
            <a:off x="995947" y="3581816"/>
            <a:ext cx="485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x-</a:t>
            </a:r>
            <a:r>
              <a:rPr lang="en-US" altLang="zh-CN" dirty="0" err="1"/>
              <a:t>x_target</a:t>
            </a:r>
            <a:r>
              <a:rPr lang="en-US" altLang="zh-CN" dirty="0"/>
              <a:t> to incremental cost, Q,R same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71AC22-CD45-409B-99D0-11A225682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42" y="4246729"/>
            <a:ext cx="7809722" cy="20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26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D17C7D-F534-4F25-81A9-B245C1E0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021" y="121790"/>
            <a:ext cx="6587121" cy="25725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E9C01F-58CB-43D2-8336-E2215E31392C}"/>
              </a:ext>
            </a:extLst>
          </p:cNvPr>
          <p:cNvSpPr txBox="1"/>
          <p:nvPr/>
        </p:nvSpPr>
        <p:spPr>
          <a:xfrm>
            <a:off x="208219" y="121790"/>
            <a:ext cx="431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C=first 2 nodes 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With control truncation</a:t>
            </a:r>
          </a:p>
          <a:p>
            <a:r>
              <a:rPr lang="en-US" altLang="zh-CN" dirty="0"/>
              <a:t>Need more rollouts in the ARMA fitting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79DD48-DF19-4FEF-AFF2-A435A4986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021" y="3429000"/>
            <a:ext cx="6580034" cy="25725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722C6E-BAC9-4CE5-9A38-22CB6955ED2F}"/>
              </a:ext>
            </a:extLst>
          </p:cNvPr>
          <p:cNvSpPr txBox="1"/>
          <p:nvPr/>
        </p:nvSpPr>
        <p:spPr>
          <a:xfrm>
            <a:off x="208219" y="342900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C=first 2 nodes 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684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322428-0873-48FA-895D-1D302A56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809" y="265926"/>
            <a:ext cx="3215466" cy="30284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7F0B16-C809-4156-8F3F-A82F086DD831}"/>
              </a:ext>
            </a:extLst>
          </p:cNvPr>
          <p:cNvSpPr txBox="1"/>
          <p:nvPr/>
        </p:nvSpPr>
        <p:spPr>
          <a:xfrm>
            <a:off x="208219" y="12179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t1d1_3d+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83AA9E-130E-4E9B-94D9-53192C03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3429000"/>
            <a:ext cx="7970632" cy="31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06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8D78602-29EA-4BB0-A246-74F4499E13D1}"/>
              </a:ext>
            </a:extLst>
          </p:cNvPr>
          <p:cNvSpPr txBox="1"/>
          <p:nvPr/>
        </p:nvSpPr>
        <p:spPr>
          <a:xfrm>
            <a:off x="208219" y="12179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t1d1_3d+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proposed control limit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C008D5-9F55-4271-9B6B-8A526A48B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182" y="145339"/>
            <a:ext cx="3269181" cy="30300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918C503-42CD-40C9-8420-49E7BCA0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5" y="3335233"/>
            <a:ext cx="7100595" cy="28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6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73DD21-5531-4875-8278-CDB8FB7E1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26" y="3299909"/>
            <a:ext cx="8352647" cy="33989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C691EC-DCAB-498C-9A28-07423C2D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71" y="159143"/>
            <a:ext cx="3319782" cy="29946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66BC16-5ADF-4277-835F-884A72A019D1}"/>
              </a:ext>
            </a:extLst>
          </p:cNvPr>
          <p:cNvSpPr txBox="1"/>
          <p:nvPr/>
        </p:nvSpPr>
        <p:spPr>
          <a:xfrm>
            <a:off x="208219" y="12179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t1d1_3d+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225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9D15EF-DDC9-458F-BD6D-33BDB74D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2" y="167950"/>
            <a:ext cx="3421272" cy="3048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FC203F-43DE-445D-94C5-F928D58A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6" y="3351369"/>
            <a:ext cx="8342539" cy="3338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D7CF5D-477B-42E7-A696-801B9E95450E}"/>
              </a:ext>
            </a:extLst>
          </p:cNvPr>
          <p:cNvSpPr txBox="1"/>
          <p:nvPr/>
        </p:nvSpPr>
        <p:spPr>
          <a:xfrm>
            <a:off x="189557" y="16795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t2d1_3d+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572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74F684-8DD2-4C8F-B8FF-4EA7DDF1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492" y="270587"/>
            <a:ext cx="3164244" cy="27355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16A43-BF2C-43F2-AE68-59622CB6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28" y="3429000"/>
            <a:ext cx="8203059" cy="33286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7B7785-7661-4CF0-B4B1-313E82910077}"/>
              </a:ext>
            </a:extLst>
          </p:cNvPr>
          <p:cNvSpPr txBox="1"/>
          <p:nvPr/>
        </p:nvSpPr>
        <p:spPr>
          <a:xfrm>
            <a:off x="189557" y="16795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t2d1_3d+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545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465830-3962-4EBC-B672-E41FDC7F4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09" y="3104039"/>
            <a:ext cx="8479299" cy="338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2354C7-8221-4A65-8CA6-442753EAA399}"/>
              </a:ext>
            </a:extLst>
          </p:cNvPr>
          <p:cNvSpPr txBox="1"/>
          <p:nvPr/>
        </p:nvSpPr>
        <p:spPr>
          <a:xfrm>
            <a:off x="189557" y="16795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t2d1_3d+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C=8 node pos,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B11B3E-DB20-454A-BB0E-FDBAB5AA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245" y="167950"/>
            <a:ext cx="3348392" cy="26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97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22354C7-8221-4A65-8CA6-442753EAA399}"/>
              </a:ext>
            </a:extLst>
          </p:cNvPr>
          <p:cNvSpPr txBox="1"/>
          <p:nvPr/>
        </p:nvSpPr>
        <p:spPr>
          <a:xfrm>
            <a:off x="189557" y="16795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t2d1_3d+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C=4 node pos,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=6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A6937F-E57C-41EB-A025-5EBB39FC2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562" y="301756"/>
            <a:ext cx="2378140" cy="20669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E432C7-2453-4471-8D6A-DF755063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30" y="269837"/>
            <a:ext cx="5329444" cy="21307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0A0803-05C9-4FB1-B97A-E74438F80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259" y="2458879"/>
            <a:ext cx="5274386" cy="21307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F5CA8CB-F1E4-4CF9-971B-E7798F0CE1EF}"/>
              </a:ext>
            </a:extLst>
          </p:cNvPr>
          <p:cNvSpPr/>
          <p:nvPr/>
        </p:nvSpPr>
        <p:spPr>
          <a:xfrm>
            <a:off x="470613" y="23599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=4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0E254A-5CF5-47CB-BAAA-41983F088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562" y="2392983"/>
            <a:ext cx="2378140" cy="21143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684E15-5B50-439A-9954-FD2C0013B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730" y="4647922"/>
            <a:ext cx="5274386" cy="21222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B2780A0-94FB-4F72-965B-EE35D6DBD2D7}"/>
              </a:ext>
            </a:extLst>
          </p:cNvPr>
          <p:cNvSpPr/>
          <p:nvPr/>
        </p:nvSpPr>
        <p:spPr>
          <a:xfrm>
            <a:off x="470613" y="50258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0EB3A2-8DA1-46AB-9799-496B3EED3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0562" y="4589626"/>
            <a:ext cx="2378814" cy="20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81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22354C7-8221-4A65-8CA6-442753EAA399}"/>
              </a:ext>
            </a:extLst>
          </p:cNvPr>
          <p:cNvSpPr txBox="1"/>
          <p:nvPr/>
        </p:nvSpPr>
        <p:spPr>
          <a:xfrm>
            <a:off x="189557" y="167950"/>
            <a:ext cx="43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t2d1_3d+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C=1 top node pos,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With control truncation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8E8C94-B5E8-40BD-94B6-214FA1972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47" y="2924290"/>
            <a:ext cx="8510654" cy="33925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B5D20D-830C-4679-85F8-7321EB3A4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699" y="285932"/>
            <a:ext cx="2734938" cy="24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14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BCFF8BE-CE0A-478C-B886-24F60CD17986}"/>
              </a:ext>
            </a:extLst>
          </p:cNvPr>
          <p:cNvSpPr txBox="1"/>
          <p:nvPr/>
        </p:nvSpPr>
        <p:spPr>
          <a:xfrm>
            <a:off x="189557" y="167950"/>
            <a:ext cx="431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Ilqr+t2d1_3d+ARMAID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C=8 node pos,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</a:p>
          <a:p>
            <a:r>
              <a:rPr lang="en-US" altLang="zh-CN" dirty="0"/>
              <a:t>With control truncation, control tension</a:t>
            </a:r>
          </a:p>
          <a:p>
            <a:r>
              <a:rPr lang="en-US" altLang="zh-CN" dirty="0"/>
              <a:t>+++damping!!!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1E5A49-939C-4833-AD47-82E19C89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458" y="233265"/>
            <a:ext cx="2983172" cy="2776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ABE2B5-BBF8-4D47-A583-E9DA48C5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57" y="3243942"/>
            <a:ext cx="8851806" cy="34703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225A162-2C22-4953-BD27-ECF37B762F70}"/>
              </a:ext>
            </a:extLst>
          </p:cNvPr>
          <p:cNvSpPr txBox="1"/>
          <p:nvPr/>
        </p:nvSpPr>
        <p:spPr>
          <a:xfrm>
            <a:off x="246434" y="1232170"/>
            <a:ext cx="3884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the tension and hook’s law to generate the rest lengths at each timestep, then control the rest length. </a:t>
            </a:r>
            <a:r>
              <a:rPr lang="en-US" altLang="zh-CN"/>
              <a:t>Worked.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535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73BD03B-F9A1-4F16-A38C-6C9CC6FA4613}"/>
              </a:ext>
            </a:extLst>
          </p:cNvPr>
          <p:cNvSpPr txBox="1"/>
          <p:nvPr/>
        </p:nvSpPr>
        <p:spPr>
          <a:xfrm>
            <a:off x="208219" y="121790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cartpole + LSCD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3CA622-C19A-4EFA-997F-B8FCE762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423" y="180657"/>
            <a:ext cx="2039071" cy="18242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63EB20-8FF7-4000-91FC-20C7D8D8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41" y="979478"/>
            <a:ext cx="5276818" cy="2115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5A8E58-3AEF-44A7-BE52-028CB243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966" y="2201094"/>
            <a:ext cx="1428750" cy="1114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76181B-B3A7-4522-B899-04EE25BC3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296" y="979478"/>
            <a:ext cx="2681789" cy="21252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D7E405-D1E1-4647-A3A2-1766B8CD9CAE}"/>
              </a:ext>
            </a:extLst>
          </p:cNvPr>
          <p:cNvSpPr txBox="1"/>
          <p:nvPr/>
        </p:nvSpPr>
        <p:spPr>
          <a:xfrm>
            <a:off x="1411869" y="530499"/>
            <a:ext cx="357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cost as in Weiwei li paper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B49D68-4F00-40CD-A493-81C8EE1A4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276" y="4282752"/>
            <a:ext cx="8485333" cy="21704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B665FB-09CE-41C3-BADC-D639C8B72BFE}"/>
              </a:ext>
            </a:extLst>
          </p:cNvPr>
          <p:cNvSpPr txBox="1"/>
          <p:nvPr/>
        </p:nvSpPr>
        <p:spPr>
          <a:xfrm>
            <a:off x="1260341" y="3856787"/>
            <a:ext cx="440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x-</a:t>
            </a:r>
            <a:r>
              <a:rPr lang="en-US" altLang="zh-CN" dirty="0" err="1"/>
              <a:t>x_target</a:t>
            </a:r>
            <a:r>
              <a:rPr lang="en-US" altLang="zh-CN" dirty="0"/>
              <a:t> to incremental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147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6C16D5-78A7-4797-A354-8E4B73C0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10" y="3647656"/>
            <a:ext cx="7227854" cy="28782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44CA75-8656-432D-AD29-8B92F87B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054" y="265921"/>
            <a:ext cx="2795588" cy="27336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8F543E-E560-479E-BE07-CEC12B4D86E4}"/>
              </a:ext>
            </a:extLst>
          </p:cNvPr>
          <p:cNvSpPr txBox="1"/>
          <p:nvPr/>
        </p:nvSpPr>
        <p:spPr>
          <a:xfrm>
            <a:off x="119987" y="105749"/>
            <a:ext cx="431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proposed control </a:t>
            </a:r>
            <a:r>
              <a:rPr lang="en-US" altLang="zh-CN" dirty="0" err="1"/>
              <a:t>limit+prestress</a:t>
            </a:r>
            <a:endParaRPr lang="en-US" altLang="zh-CN" dirty="0"/>
          </a:p>
          <a:p>
            <a:r>
              <a:rPr lang="en-US" altLang="zh-CN" dirty="0"/>
              <a:t>0 stiffness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4783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14C45D-AFA3-4FFC-B159-8DFC3D2AA8D8}"/>
              </a:ext>
            </a:extLst>
          </p:cNvPr>
          <p:cNvSpPr txBox="1"/>
          <p:nvPr/>
        </p:nvSpPr>
        <p:spPr>
          <a:xfrm>
            <a:off x="208219" y="121790"/>
            <a:ext cx="43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swimmer15+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809EF3-3610-485F-81D3-43318FF8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17" y="3203903"/>
            <a:ext cx="8728983" cy="33927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C68C71-CC3B-4159-BA30-215CF6A1B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386" y="261354"/>
            <a:ext cx="3788034" cy="28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57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D277A6-6AB2-41F1-AFF4-23BF1A6AAAF8}"/>
              </a:ext>
            </a:extLst>
          </p:cNvPr>
          <p:cNvSpPr txBox="1"/>
          <p:nvPr/>
        </p:nvSpPr>
        <p:spPr>
          <a:xfrm>
            <a:off x="208219" y="121790"/>
            <a:ext cx="43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swimmer15+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256DF9-7DB3-4D62-89A1-5D28CEA4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010" y="214604"/>
            <a:ext cx="3393761" cy="28049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F56706-0593-463B-9B4E-18EF75D15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0" y="3151219"/>
            <a:ext cx="8995780" cy="349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58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14C45D-AFA3-4FFC-B159-8DFC3D2AA8D8}"/>
              </a:ext>
            </a:extLst>
          </p:cNvPr>
          <p:cNvSpPr txBox="1"/>
          <p:nvPr/>
        </p:nvSpPr>
        <p:spPr>
          <a:xfrm>
            <a:off x="208219" y="121790"/>
            <a:ext cx="43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fish+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C88A6D-CF10-4284-B6D9-821E4A16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802" y="195942"/>
            <a:ext cx="2922117" cy="2437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92776B-1B0C-4B73-8B21-00EB710C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91" y="2742229"/>
            <a:ext cx="99345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8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14C45D-AFA3-4FFC-B159-8DFC3D2AA8D8}"/>
              </a:ext>
            </a:extLst>
          </p:cNvPr>
          <p:cNvSpPr txBox="1"/>
          <p:nvPr/>
        </p:nvSpPr>
        <p:spPr>
          <a:xfrm>
            <a:off x="208219" y="121790"/>
            <a:ext cx="43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fish+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76AF4A-F2E1-4958-A3DB-AA6982DA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308" y="121790"/>
            <a:ext cx="2718121" cy="23247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0C4E96-E2A3-41C2-B751-0DBDB266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84" y="2609169"/>
            <a:ext cx="98964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24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14C45D-AFA3-4FFC-B159-8DFC3D2AA8D8}"/>
              </a:ext>
            </a:extLst>
          </p:cNvPr>
          <p:cNvSpPr txBox="1"/>
          <p:nvPr/>
        </p:nvSpPr>
        <p:spPr>
          <a:xfrm>
            <a:off x="208219" y="121790"/>
            <a:ext cx="43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fish+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C=xyz+q0+fin pos,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96029C-2EF7-4BAA-88E4-39138F86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451" y="320251"/>
            <a:ext cx="2246954" cy="20951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D066B8-1813-434A-A7CE-01E5A355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1" y="3071128"/>
            <a:ext cx="8005569" cy="31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94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14C45D-AFA3-4FFC-B159-8DFC3D2AA8D8}"/>
              </a:ext>
            </a:extLst>
          </p:cNvPr>
          <p:cNvSpPr txBox="1"/>
          <p:nvPr/>
        </p:nvSpPr>
        <p:spPr>
          <a:xfrm>
            <a:off x="208219" y="121790"/>
            <a:ext cx="43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fish+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C=xyz+q0,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=7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51A5D-90EB-4FF2-BAA5-A043A36B8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955" y="365329"/>
            <a:ext cx="2136844" cy="16996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59A993-9014-47A9-BB8A-71EE263E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3" y="2400300"/>
            <a:ext cx="98869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79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8E72BF-1AA9-4895-BA03-6E78659BB659}"/>
              </a:ext>
            </a:extLst>
          </p:cNvPr>
          <p:cNvSpPr txBox="1"/>
          <p:nvPr/>
        </p:nvSpPr>
        <p:spPr>
          <a:xfrm>
            <a:off x="529389" y="385011"/>
            <a:ext cx="28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slack strings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511EA4-398B-4C9D-9869-283E012515CE}"/>
              </a:ext>
            </a:extLst>
          </p:cNvPr>
          <p:cNvSpPr txBox="1"/>
          <p:nvPr/>
        </p:nvSpPr>
        <p:spPr>
          <a:xfrm>
            <a:off x="5045241" y="385011"/>
            <a:ext cx="672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prestress as initial guess + none zero tension limit(truncation)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010737F-6984-4A18-8617-8BE5A010B3BF}"/>
              </a:ext>
            </a:extLst>
          </p:cNvPr>
          <p:cNvSpPr/>
          <p:nvPr/>
        </p:nvSpPr>
        <p:spPr>
          <a:xfrm>
            <a:off x="3156284" y="561473"/>
            <a:ext cx="1195137" cy="128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FEA909-27CC-4952-B6E8-6BA20655E42C}"/>
              </a:ext>
            </a:extLst>
          </p:cNvPr>
          <p:cNvSpPr txBox="1"/>
          <p:nvPr/>
        </p:nvSpPr>
        <p:spPr>
          <a:xfrm>
            <a:off x="244641" y="1501789"/>
            <a:ext cx="3023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Current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Tendon stiffness: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Control variable: tension</a:t>
            </a:r>
            <a:endParaRPr lang="zh-CN" alt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FF34C292-1830-402F-A3FB-D0D4B97B679F}"/>
              </a:ext>
            </a:extLst>
          </p:cNvPr>
          <p:cNvSpPr/>
          <p:nvPr/>
        </p:nvSpPr>
        <p:spPr>
          <a:xfrm>
            <a:off x="3168317" y="1843138"/>
            <a:ext cx="421105" cy="240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AD9221-333F-407C-A3D9-04D4AA5723EC}"/>
              </a:ext>
            </a:extLst>
          </p:cNvPr>
          <p:cNvSpPr txBox="1"/>
          <p:nvPr/>
        </p:nvSpPr>
        <p:spPr>
          <a:xfrm>
            <a:off x="3996492" y="1529660"/>
            <a:ext cx="4004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Simulation sensitive to inaccuracy (not stable equilibrium)</a:t>
            </a:r>
            <a:endParaRPr lang="zh-CN" altLang="en-US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0FD8551-4E5A-4BEF-854D-BCB27085D70E}"/>
              </a:ext>
            </a:extLst>
          </p:cNvPr>
          <p:cNvSpPr/>
          <p:nvPr/>
        </p:nvSpPr>
        <p:spPr>
          <a:xfrm>
            <a:off x="8195509" y="1871010"/>
            <a:ext cx="421105" cy="240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F37035-C03A-4E03-A53D-ACECCDBD7A68}"/>
              </a:ext>
            </a:extLst>
          </p:cNvPr>
          <p:cNvSpPr txBox="1"/>
          <p:nvPr/>
        </p:nvSpPr>
        <p:spPr>
          <a:xfrm>
            <a:off x="5859380" y="4085074"/>
            <a:ext cx="5739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Solution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Put some stiffness in the </a:t>
            </a:r>
            <a:r>
              <a:rPr lang="en-US" altLang="zh-CN" dirty="0" err="1"/>
              <a:t>mujoco</a:t>
            </a:r>
            <a:r>
              <a:rPr lang="en-US" altLang="zh-CN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Apply prestress tension calculated from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Wait until it becomes stable (enter equilibrium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Calculate the tension from elongation (stiffness*(current length-initial length))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Initial guess is prestress + tension from elongation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Remove the stiffness in </a:t>
            </a:r>
            <a:r>
              <a:rPr lang="en-US" altLang="zh-CN" dirty="0" err="1"/>
              <a:t>mujoco</a:t>
            </a:r>
            <a:r>
              <a:rPr lang="en-US" altLang="zh-CN" dirty="0"/>
              <a:t> model and do </a:t>
            </a:r>
            <a:r>
              <a:rPr lang="en-US" altLang="zh-CN" dirty="0" err="1"/>
              <a:t>ilqr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C43399-4977-49F8-8220-336C783B6748}"/>
              </a:ext>
            </a:extLst>
          </p:cNvPr>
          <p:cNvSpPr txBox="1"/>
          <p:nvPr/>
        </p:nvSpPr>
        <p:spPr>
          <a:xfrm>
            <a:off x="8911389" y="1759259"/>
            <a:ext cx="25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Need stiffness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627388-EA1E-4F07-8299-49ADAD04A546}"/>
              </a:ext>
            </a:extLst>
          </p:cNvPr>
          <p:cNvSpPr txBox="1"/>
          <p:nvPr/>
        </p:nvSpPr>
        <p:spPr>
          <a:xfrm>
            <a:off x="240629" y="2790361"/>
            <a:ext cx="4387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Directly add tendon stiffness in the </a:t>
            </a:r>
            <a:r>
              <a:rPr lang="en-US" altLang="zh-CN" dirty="0" err="1"/>
              <a:t>mujoco</a:t>
            </a:r>
            <a:r>
              <a:rPr lang="en-US" altLang="zh-CN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 simulate the tension from elongation in software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67164617-1102-4C54-A866-CC8AFBA228EE}"/>
              </a:ext>
            </a:extLst>
          </p:cNvPr>
          <p:cNvSpPr/>
          <p:nvPr/>
        </p:nvSpPr>
        <p:spPr>
          <a:xfrm>
            <a:off x="4764506" y="3149895"/>
            <a:ext cx="421105" cy="240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E4A51D-B8C4-40C2-B5B8-7540CB34F0DE}"/>
              </a:ext>
            </a:extLst>
          </p:cNvPr>
          <p:cNvSpPr txBox="1"/>
          <p:nvPr/>
        </p:nvSpPr>
        <p:spPr>
          <a:xfrm>
            <a:off x="5710988" y="2807367"/>
            <a:ext cx="6240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Simulation stable (stable equilibrium)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Energy waste in </a:t>
            </a:r>
            <a:r>
              <a:rPr lang="en-US" altLang="zh-CN" dirty="0" err="1"/>
              <a:t>ilqr</a:t>
            </a:r>
            <a:r>
              <a:rPr lang="en-US" altLang="zh-CN" dirty="0"/>
              <a:t> result (strings connected to the floor)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Ilqr</a:t>
            </a:r>
            <a:r>
              <a:rPr lang="en-US" altLang="zh-CN" dirty="0"/>
              <a:t> result fails to reach target (wave up and down)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2F1014-59E0-42A2-B884-E395429C6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23" y="4209971"/>
            <a:ext cx="2344399" cy="22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59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3D0F64-36F6-4047-8934-528E40A201AC}"/>
              </a:ext>
            </a:extLst>
          </p:cNvPr>
          <p:cNvSpPr txBox="1"/>
          <p:nvPr/>
        </p:nvSpPr>
        <p:spPr>
          <a:xfrm>
            <a:off x="1178170" y="1317966"/>
            <a:ext cx="9346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Solution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Add tendon stiffness in the </a:t>
            </a:r>
            <a:r>
              <a:rPr lang="en-US" altLang="zh-CN" dirty="0" err="1"/>
              <a:t>mujoco</a:t>
            </a:r>
            <a:r>
              <a:rPr lang="en-US" altLang="zh-CN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Change control variable to rest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Transform prestress tension to rest length in </a:t>
            </a:r>
            <a:r>
              <a:rPr lang="en-US" altLang="zh-CN" dirty="0" err="1"/>
              <a:t>matlab</a:t>
            </a:r>
            <a:r>
              <a:rPr lang="en-US" altLang="zh-CN" dirty="0"/>
              <a:t> and use as initial guess for </a:t>
            </a:r>
            <a:r>
              <a:rPr lang="en-US" altLang="zh-CN" dirty="0" err="1"/>
              <a:t>ilqr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Truncate rest length &lt; current length (tendon is a spring)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Change control cost to constrain rest length-initial rest length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CD3CC1-5F97-4E58-8C30-976DE7AA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161" y="3802712"/>
            <a:ext cx="2835339" cy="2725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ABC75-E6A0-4343-B999-8E1A7117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07" y="3802712"/>
            <a:ext cx="2725922" cy="27259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C1FA6F-855F-40B5-AA53-049D50CE0769}"/>
              </a:ext>
            </a:extLst>
          </p:cNvPr>
          <p:cNvSpPr txBox="1"/>
          <p:nvPr/>
        </p:nvSpPr>
        <p:spPr>
          <a:xfrm>
            <a:off x="4404161" y="3266202"/>
            <a:ext cx="290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Stable with initial prestress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2A57B2-CD59-448B-8CF7-3433EE9210E9}"/>
              </a:ext>
            </a:extLst>
          </p:cNvPr>
          <p:cNvSpPr txBox="1"/>
          <p:nvPr/>
        </p:nvSpPr>
        <p:spPr>
          <a:xfrm>
            <a:off x="7985927" y="3266202"/>
            <a:ext cx="31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ARMAID with u = rest length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AC96CC-1529-473D-AD67-B523B765ABA0}"/>
              </a:ext>
            </a:extLst>
          </p:cNvPr>
          <p:cNvSpPr txBox="1"/>
          <p:nvPr/>
        </p:nvSpPr>
        <p:spPr>
          <a:xfrm>
            <a:off x="1178170" y="3266202"/>
            <a:ext cx="221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t1d1_3d model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6B5FD5-F288-494F-8389-3739F8DF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69" y="3802712"/>
            <a:ext cx="3322008" cy="27259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EBCB9A-533C-4A19-9182-AEECB71221A8}"/>
              </a:ext>
            </a:extLst>
          </p:cNvPr>
          <p:cNvSpPr txBox="1"/>
          <p:nvPr/>
        </p:nvSpPr>
        <p:spPr>
          <a:xfrm>
            <a:off x="1178170" y="405155"/>
            <a:ext cx="379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Add stiffness in the model and control the rest length</a:t>
            </a:r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A19D989-60C2-4580-AD11-3C35E4F4DCAA}"/>
              </a:ext>
            </a:extLst>
          </p:cNvPr>
          <p:cNvSpPr/>
          <p:nvPr/>
        </p:nvSpPr>
        <p:spPr>
          <a:xfrm>
            <a:off x="5004327" y="648992"/>
            <a:ext cx="337285" cy="167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50DD29-97F3-4BA7-BF4F-6E907B2ADA15}"/>
              </a:ext>
            </a:extLst>
          </p:cNvPr>
          <p:cNvSpPr txBox="1"/>
          <p:nvPr/>
        </p:nvSpPr>
        <p:spPr>
          <a:xfrm>
            <a:off x="5713456" y="405155"/>
            <a:ext cx="6240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Simulation stable (stable equilibrium)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energy waste from stiffness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470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7011DA3-C6D0-4A35-AB5A-BA78034C1E3F}"/>
              </a:ext>
            </a:extLst>
          </p:cNvPr>
          <p:cNvSpPr txBox="1"/>
          <p:nvPr/>
        </p:nvSpPr>
        <p:spPr>
          <a:xfrm>
            <a:off x="119987" y="105749"/>
            <a:ext cx="4315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dbar3d+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control </a:t>
            </a:r>
            <a:r>
              <a:rPr lang="en-US" altLang="zh-CN" dirty="0" err="1"/>
              <a:t>truncation+prestress</a:t>
            </a:r>
            <a:endParaRPr lang="en-US" altLang="zh-CN" dirty="0"/>
          </a:p>
          <a:p>
            <a:r>
              <a:rPr lang="en-US" altLang="zh-CN" dirty="0"/>
              <a:t>Control rest length (applied solution 2)</a:t>
            </a:r>
          </a:p>
          <a:p>
            <a:r>
              <a:rPr lang="en-US" altLang="zh-CN" dirty="0"/>
              <a:t>Stiffness=100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789C61-0462-41DC-8F85-A85067F6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71" y="3323198"/>
            <a:ext cx="8039638" cy="32111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0E4244D-B06C-4B6B-A373-40E2966B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363" y="216104"/>
            <a:ext cx="2925202" cy="29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7B9BB3-B754-41E8-A2E6-D2A6AE2A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1471612"/>
            <a:ext cx="5000625" cy="39147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555FA4-CCD8-47C0-8667-BB553A04FD17}"/>
              </a:ext>
            </a:extLst>
          </p:cNvPr>
          <p:cNvSpPr txBox="1"/>
          <p:nvPr/>
        </p:nvSpPr>
        <p:spPr>
          <a:xfrm>
            <a:off x="545432" y="417095"/>
            <a:ext cx="149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Spsa</a:t>
            </a:r>
            <a:r>
              <a:rPr lang="en-US" altLang="zh-CN" dirty="0"/>
              <a:t> 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60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E0F944-72F4-49C6-8B89-790FEEFA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972" y="3852469"/>
            <a:ext cx="7092335" cy="27465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758E77-C6AC-42D7-BEC8-B1A618BF1B4F}"/>
              </a:ext>
            </a:extLst>
          </p:cNvPr>
          <p:cNvSpPr txBox="1"/>
          <p:nvPr/>
        </p:nvSpPr>
        <p:spPr>
          <a:xfrm>
            <a:off x="119987" y="105749"/>
            <a:ext cx="4315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t1d1_3d+ ARMAID 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With control </a:t>
            </a:r>
            <a:r>
              <a:rPr lang="en-US" altLang="zh-CN" dirty="0" err="1"/>
              <a:t>truncation+prestress</a:t>
            </a:r>
            <a:endParaRPr lang="en-US" altLang="zh-CN" dirty="0"/>
          </a:p>
          <a:p>
            <a:r>
              <a:rPr lang="en-US" altLang="zh-CN" dirty="0"/>
              <a:t>Control rest length (applied solution 2)</a:t>
            </a:r>
          </a:p>
          <a:p>
            <a:r>
              <a:rPr lang="en-US" altLang="zh-CN" dirty="0"/>
              <a:t>Stiffness=100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C2DEAF-2563-4BBD-BFD6-E7A1908A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71" y="419877"/>
            <a:ext cx="3318017" cy="30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27884F-8110-4C99-8005-AA0C819E7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81" y="461108"/>
            <a:ext cx="9996193" cy="574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95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93BF66-2505-47F9-AD7D-839BC0CD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36" y="719332"/>
            <a:ext cx="7241221" cy="541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45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FB66FB-4D81-4AEB-BC3F-A4BC9845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82" y="900778"/>
            <a:ext cx="4712774" cy="31884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5DF1D7-9F63-4192-9A3F-4B34763B5D18}"/>
              </a:ext>
            </a:extLst>
          </p:cNvPr>
          <p:cNvSpPr txBox="1"/>
          <p:nvPr/>
        </p:nvSpPr>
        <p:spPr>
          <a:xfrm>
            <a:off x="844062" y="390769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7E98BA-AAD4-47ED-874A-388802606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220" y="945684"/>
            <a:ext cx="4750882" cy="31884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A8D889A-EEA2-4CC5-B42D-63196985A013}"/>
              </a:ext>
            </a:extLst>
          </p:cNvPr>
          <p:cNvSpPr txBox="1"/>
          <p:nvPr/>
        </p:nvSpPr>
        <p:spPr>
          <a:xfrm>
            <a:off x="6475445" y="251927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s6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C3A4C2-064D-4A9F-952C-75D69914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8" y="4372476"/>
            <a:ext cx="3390565" cy="22938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50EF735-4017-4E93-8AB0-E7718FD28EA4}"/>
              </a:ext>
            </a:extLst>
          </p:cNvPr>
          <p:cNvSpPr txBox="1"/>
          <p:nvPr/>
        </p:nvSpPr>
        <p:spPr>
          <a:xfrm>
            <a:off x="184669" y="4003144"/>
            <a:ext cx="125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 = 100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3E02CE-CC25-482A-89A3-7817D7AC6F30}"/>
              </a:ext>
            </a:extLst>
          </p:cNvPr>
          <p:cNvSpPr txBox="1"/>
          <p:nvPr/>
        </p:nvSpPr>
        <p:spPr>
          <a:xfrm>
            <a:off x="2117969" y="432840"/>
            <a:ext cx="125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Small </a:t>
            </a:r>
            <a:r>
              <a:rPr lang="en-US" altLang="zh-CN" dirty="0" err="1"/>
              <a:t>miu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13C9DF-1EA4-46A6-9597-E2A77CB45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913" y="4458536"/>
            <a:ext cx="3046608" cy="206118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9D50523-54C2-4DAE-827A-802EA9557314}"/>
              </a:ext>
            </a:extLst>
          </p:cNvPr>
          <p:cNvSpPr txBox="1"/>
          <p:nvPr/>
        </p:nvSpPr>
        <p:spPr>
          <a:xfrm>
            <a:off x="3575234" y="4045215"/>
            <a:ext cx="171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 = 10^6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971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5FC4B3-3C90-4E57-9CB3-12880F4C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718" y="608817"/>
            <a:ext cx="4251649" cy="2808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9D7E53-4AD5-4C17-9D9B-7AB83A2DD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07" y="608817"/>
            <a:ext cx="4424815" cy="2922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0DEAF8-2FE6-4F3C-AD09-1C923C03D932}"/>
              </a:ext>
            </a:extLst>
          </p:cNvPr>
          <p:cNvSpPr txBox="1"/>
          <p:nvPr/>
        </p:nvSpPr>
        <p:spPr>
          <a:xfrm>
            <a:off x="1859903" y="239485"/>
            <a:ext cx="22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65097-1820-4F25-8A6B-66C3D03B229C}"/>
              </a:ext>
            </a:extLst>
          </p:cNvPr>
          <p:cNvSpPr txBox="1"/>
          <p:nvPr/>
        </p:nvSpPr>
        <p:spPr>
          <a:xfrm>
            <a:off x="7458270" y="239485"/>
            <a:ext cx="22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DF3516-1161-4B8C-82B3-363841D7C36F}"/>
              </a:ext>
            </a:extLst>
          </p:cNvPr>
          <p:cNvSpPr txBox="1"/>
          <p:nvPr/>
        </p:nvSpPr>
        <p:spPr>
          <a:xfrm>
            <a:off x="208385" y="239485"/>
            <a:ext cx="22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7A6D25-DA0F-4BE4-87B1-171FE1EFA89F}"/>
              </a:ext>
            </a:extLst>
          </p:cNvPr>
          <p:cNvSpPr txBox="1"/>
          <p:nvPr/>
        </p:nvSpPr>
        <p:spPr>
          <a:xfrm>
            <a:off x="3031445" y="3601809"/>
            <a:ext cx="103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=20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2C913B-5C49-4AE7-8307-3F0EEFB69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718" y="4093326"/>
            <a:ext cx="4251650" cy="27646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045BF48-D10E-47D6-AE90-8BCAFEAB1B2C}"/>
              </a:ext>
            </a:extLst>
          </p:cNvPr>
          <p:cNvSpPr txBox="1"/>
          <p:nvPr/>
        </p:nvSpPr>
        <p:spPr>
          <a:xfrm>
            <a:off x="8044041" y="3601809"/>
            <a:ext cx="103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=50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2650979-D008-45F1-90EE-CB817F219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107" y="3971141"/>
            <a:ext cx="4251652" cy="27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39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8BB41A-F964-40D5-9B4C-36B73BD0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5" y="1267932"/>
            <a:ext cx="4827100" cy="31884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D974D9-B6C4-49F9-B5F5-DA884E53A8DB}"/>
              </a:ext>
            </a:extLst>
          </p:cNvPr>
          <p:cNvSpPr txBox="1"/>
          <p:nvPr/>
        </p:nvSpPr>
        <p:spPr>
          <a:xfrm>
            <a:off x="208385" y="239485"/>
            <a:ext cx="3710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Increase R to 1, </a:t>
            </a:r>
            <a:r>
              <a:rPr lang="en-US" altLang="zh-CN" dirty="0" err="1"/>
              <a:t>miu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retrain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700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491FE5-4A4D-4CB8-AE09-1D0E4DD48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5" y="1891323"/>
            <a:ext cx="5579781" cy="41167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590D53-1328-4009-B9A5-D2EC59B0DF82}"/>
              </a:ext>
            </a:extLst>
          </p:cNvPr>
          <p:cNvSpPr txBox="1"/>
          <p:nvPr/>
        </p:nvSpPr>
        <p:spPr>
          <a:xfrm>
            <a:off x="906585" y="304800"/>
            <a:ext cx="3735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Nominal: R=20, </a:t>
            </a:r>
            <a:r>
              <a:rPr lang="en-US" altLang="zh-CN" dirty="0" err="1"/>
              <a:t>umax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DDP:R=0.05 </a:t>
            </a:r>
            <a:r>
              <a:rPr lang="en-US" altLang="zh-CN" dirty="0" err="1"/>
              <a:t>miu</a:t>
            </a:r>
            <a:r>
              <a:rPr lang="en-US" altLang="zh-CN" dirty="0"/>
              <a:t>=10 otherwise </a:t>
            </a:r>
            <a:r>
              <a:rPr lang="en-US" altLang="zh-CN" dirty="0" err="1"/>
              <a:t>umax</a:t>
            </a:r>
            <a:r>
              <a:rPr lang="en-US" altLang="zh-CN" dirty="0"/>
              <a:t> is too large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95D365-CB3F-479E-BCC6-829A9B507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275" y="1531815"/>
            <a:ext cx="4816280" cy="35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09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769541-8C42-4F3D-8EC5-52621497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1" y="1887988"/>
            <a:ext cx="4033824" cy="30820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4107E6-ACD7-4DF9-8039-55E032B0FB2B}"/>
              </a:ext>
            </a:extLst>
          </p:cNvPr>
          <p:cNvSpPr txBox="1"/>
          <p:nvPr/>
        </p:nvSpPr>
        <p:spPr>
          <a:xfrm>
            <a:off x="270588" y="251927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B96001-8D43-4640-AA6D-0EC100A9E284}"/>
              </a:ext>
            </a:extLst>
          </p:cNvPr>
          <p:cNvSpPr txBox="1"/>
          <p:nvPr/>
        </p:nvSpPr>
        <p:spPr>
          <a:xfrm>
            <a:off x="494522" y="858416"/>
            <a:ext cx="2873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=0 R=20 </a:t>
            </a:r>
            <a:r>
              <a:rPr lang="en-US" altLang="zh-CN" dirty="0" err="1"/>
              <a:t>train+DDP</a:t>
            </a:r>
            <a:endParaRPr lang="en-US" altLang="zh-CN" dirty="0"/>
          </a:p>
          <a:p>
            <a:r>
              <a:rPr lang="en-US" altLang="zh-CN" dirty="0"/>
              <a:t>2000 rollouts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696FFA-5518-4302-B1D4-679B67F6A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145" y="1123423"/>
            <a:ext cx="6249824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5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926C62-791F-4D76-A64D-5CC3F1B8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3" y="1545054"/>
            <a:ext cx="4725477" cy="31503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A78763-1CF5-46E5-8184-F3482B2D88FF}"/>
              </a:ext>
            </a:extLst>
          </p:cNvPr>
          <p:cNvSpPr txBox="1"/>
          <p:nvPr/>
        </p:nvSpPr>
        <p:spPr>
          <a:xfrm>
            <a:off x="270588" y="251927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9C0902-4685-404E-8387-DB0F959E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32" y="1433964"/>
            <a:ext cx="4725477" cy="31503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817394-44E6-4333-949D-6DC43B425B5D}"/>
              </a:ext>
            </a:extLst>
          </p:cNvPr>
          <p:cNvSpPr txBox="1"/>
          <p:nvPr/>
        </p:nvSpPr>
        <p:spPr>
          <a:xfrm>
            <a:off x="6571861" y="621259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955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46E07D-F354-4F86-8EAE-53F32BE3D5DE}"/>
              </a:ext>
            </a:extLst>
          </p:cNvPr>
          <p:cNvSpPr txBox="1"/>
          <p:nvPr/>
        </p:nvSpPr>
        <p:spPr>
          <a:xfrm>
            <a:off x="270588" y="251927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75AE58-2C4E-4B42-B389-CB0C87D8449D}"/>
              </a:ext>
            </a:extLst>
          </p:cNvPr>
          <p:cNvSpPr txBox="1"/>
          <p:nvPr/>
        </p:nvSpPr>
        <p:spPr>
          <a:xfrm>
            <a:off x="494521" y="858416"/>
            <a:ext cx="5152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=0 R=20 </a:t>
            </a:r>
            <a:r>
              <a:rPr lang="en-US" altLang="zh-CN" dirty="0" err="1"/>
              <a:t>train+DDP</a:t>
            </a:r>
            <a:endParaRPr lang="en-US" altLang="zh-CN" dirty="0"/>
          </a:p>
          <a:p>
            <a:r>
              <a:rPr lang="en-US" altLang="zh-CN" dirty="0"/>
              <a:t>100 rollouts for </a:t>
            </a:r>
            <a:r>
              <a:rPr lang="en-US" altLang="zh-CN" dirty="0" err="1"/>
              <a:t>jacobian</a:t>
            </a:r>
            <a:r>
              <a:rPr lang="en-US" altLang="zh-CN" dirty="0"/>
              <a:t> estimation, 1e-4</a:t>
            </a:r>
          </a:p>
          <a:p>
            <a:r>
              <a:rPr lang="en-US" altLang="zh-CN" dirty="0"/>
              <a:t>2000 rollouts for hessian estimation, 1e1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0685A4-5210-43DE-B71C-371DFE5F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3318494"/>
            <a:ext cx="4810707" cy="33535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D2FB2C-C9CB-48FA-9431-13B4BE72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63" y="3213986"/>
            <a:ext cx="4810707" cy="35625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E59FF9-4069-4558-A81A-6048607A2A4A}"/>
              </a:ext>
            </a:extLst>
          </p:cNvPr>
          <p:cNvSpPr/>
          <p:nvPr/>
        </p:nvSpPr>
        <p:spPr>
          <a:xfrm>
            <a:off x="5506242" y="81446"/>
            <a:ext cx="567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Obstacle </a:t>
            </a:r>
            <a:r>
              <a:rPr lang="en-US" altLang="zh-CN" dirty="0" err="1"/>
              <a:t>func</a:t>
            </a:r>
            <a:r>
              <a:rPr lang="en-US" altLang="zh-CN" dirty="0"/>
              <a:t>: </a:t>
            </a:r>
            <a:r>
              <a:rPr lang="zh-CN" altLang="en-US" dirty="0"/>
              <a:t>1000^(-(x-2)^2</a:t>
            </a:r>
            <a:r>
              <a:rPr lang="en-US" altLang="zh-CN" dirty="0"/>
              <a:t>+</a:t>
            </a:r>
            <a:r>
              <a:rPr lang="zh-CN" altLang="en-US" dirty="0"/>
              <a:t>2)+1000^(-(x+2)^2</a:t>
            </a:r>
            <a:r>
              <a:rPr lang="en-US" altLang="zh-CN" dirty="0"/>
              <a:t>+</a:t>
            </a:r>
            <a:r>
              <a:rPr lang="zh-CN" altLang="en-US" dirty="0"/>
              <a:t>2)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2194A23-1D41-4CAF-B991-EB3673136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584" y="708574"/>
            <a:ext cx="4505048" cy="214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3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8761F5-DA7B-46BC-B1F6-D4DE89AA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648200"/>
            <a:ext cx="9867900" cy="37433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04E1CC-F457-49FC-9D7B-317043BC19C2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</a:t>
            </a:r>
            <a:r>
              <a:rPr lang="en-US" altLang="zh-CN" dirty="0" err="1"/>
              <a:t>Ltv</a:t>
            </a:r>
            <a:r>
              <a:rPr lang="en-US" altLang="zh-CN" dirty="0"/>
              <a:t> cartpole + ARMA</a:t>
            </a:r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1935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105D48-AC7D-4D23-AC4A-9089FE70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61" y="588274"/>
            <a:ext cx="4088304" cy="27656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B2DE2B-3135-47FF-B504-018E7451FE32}"/>
              </a:ext>
            </a:extLst>
          </p:cNvPr>
          <p:cNvSpPr txBox="1"/>
          <p:nvPr/>
        </p:nvSpPr>
        <p:spPr>
          <a:xfrm>
            <a:off x="541176" y="270588"/>
            <a:ext cx="252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S6 </a:t>
            </a:r>
            <a:r>
              <a:rPr lang="en-US" altLang="zh-CN" dirty="0" err="1"/>
              <a:t>miu</a:t>
            </a:r>
            <a:r>
              <a:rPr lang="en-US" altLang="zh-CN" dirty="0"/>
              <a:t>=0 R = 0.005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EA7C6B-2671-4ACD-8804-7830EA82DD91}"/>
              </a:ext>
            </a:extLst>
          </p:cNvPr>
          <p:cNvSpPr/>
          <p:nvPr/>
        </p:nvSpPr>
        <p:spPr>
          <a:xfrm>
            <a:off x="6223404" y="218942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 R = 100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B04848-A6ED-46DD-A8B2-C75706B70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33" y="588274"/>
            <a:ext cx="4199820" cy="27740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809642-F57F-4F1C-BB2F-7FFEA825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61" y="4083909"/>
            <a:ext cx="4150215" cy="277409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293D9E3-3DD1-4471-9A4A-23F221F2DC9B}"/>
              </a:ext>
            </a:extLst>
          </p:cNvPr>
          <p:cNvSpPr/>
          <p:nvPr/>
        </p:nvSpPr>
        <p:spPr>
          <a:xfrm>
            <a:off x="259761" y="3534234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DDP:miu</a:t>
            </a:r>
            <a:r>
              <a:rPr lang="en-US" altLang="zh-CN" dirty="0"/>
              <a:t>=100 R = 100 </a:t>
            </a:r>
            <a:r>
              <a:rPr lang="en-US" altLang="zh-CN" dirty="0" err="1"/>
              <a:t>ilqr:miu</a:t>
            </a:r>
            <a:r>
              <a:rPr lang="en-US" altLang="zh-CN" dirty="0"/>
              <a:t>=0,R=0.005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2C5B60-ABC6-43ED-A60B-57FD491B3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033" y="4076645"/>
            <a:ext cx="4199821" cy="277409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6B9ABF8-C911-4072-862D-81301513311B}"/>
              </a:ext>
            </a:extLst>
          </p:cNvPr>
          <p:cNvSpPr/>
          <p:nvPr/>
        </p:nvSpPr>
        <p:spPr>
          <a:xfrm>
            <a:off x="5111477" y="3547031"/>
            <a:ext cx="4434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DDP:miu</a:t>
            </a:r>
            <a:r>
              <a:rPr lang="en-US" altLang="zh-CN" dirty="0"/>
              <a:t>=100 R = 100 </a:t>
            </a:r>
            <a:r>
              <a:rPr lang="en-US" altLang="zh-CN" dirty="0" err="1"/>
              <a:t>ilqr:miu</a:t>
            </a:r>
            <a:r>
              <a:rPr lang="en-US" altLang="zh-CN" dirty="0"/>
              <a:t>=100,R=100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441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EBD9E3C-EC74-4B0C-B9FA-70D1BFCDE4B4}"/>
              </a:ext>
            </a:extLst>
          </p:cNvPr>
          <p:cNvSpPr/>
          <p:nvPr/>
        </p:nvSpPr>
        <p:spPr>
          <a:xfrm>
            <a:off x="1161453" y="109415"/>
            <a:ext cx="7003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DDP:miu</a:t>
            </a:r>
            <a:r>
              <a:rPr lang="en-US" altLang="zh-CN" dirty="0"/>
              <a:t>=1000 R = 0.005 </a:t>
            </a:r>
            <a:r>
              <a:rPr lang="en-US" altLang="zh-CN" dirty="0" err="1"/>
              <a:t>idnoisestd</a:t>
            </a:r>
            <a:r>
              <a:rPr lang="en-US" altLang="zh-CN" dirty="0"/>
              <a:t>=0.01 or 0.00001 100000rollouts</a:t>
            </a:r>
          </a:p>
          <a:p>
            <a:r>
              <a:rPr lang="en-US" altLang="zh-CN" dirty="0"/>
              <a:t>DDP has much higher variance and mean than </a:t>
            </a:r>
            <a:r>
              <a:rPr lang="en-US" altLang="zh-CN"/>
              <a:t>lqr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BD346D-1113-4769-9F6D-AB40E456EE1A}"/>
              </a:ext>
            </a:extLst>
          </p:cNvPr>
          <p:cNvSpPr txBox="1"/>
          <p:nvPr/>
        </p:nvSpPr>
        <p:spPr>
          <a:xfrm>
            <a:off x="289169" y="109415"/>
            <a:ext cx="57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s6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078A14-5130-44C8-9357-D08BB6FE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0" y="1987419"/>
            <a:ext cx="4849042" cy="37350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8B35D14-9AA0-48A5-B71D-F67974E85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627" y="2031104"/>
            <a:ext cx="4849042" cy="36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50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2A797D-8B98-4DA7-9B23-E17F2913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31" y="575435"/>
            <a:ext cx="4827100" cy="31884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051F8C-5790-4409-8B96-677A509DBC91}"/>
              </a:ext>
            </a:extLst>
          </p:cNvPr>
          <p:cNvSpPr txBox="1"/>
          <p:nvPr/>
        </p:nvSpPr>
        <p:spPr>
          <a:xfrm>
            <a:off x="679938" y="390769"/>
            <a:ext cx="300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47A80E-E618-4E83-9C16-ECA93A65864B}"/>
              </a:ext>
            </a:extLst>
          </p:cNvPr>
          <p:cNvSpPr txBox="1"/>
          <p:nvPr/>
        </p:nvSpPr>
        <p:spPr>
          <a:xfrm>
            <a:off x="2117650" y="206103"/>
            <a:ext cx="236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 R=10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8F6D74-C40F-416D-998D-A1D87EE6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75435"/>
            <a:ext cx="4827100" cy="31884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A7FE14-FF95-4B5C-AEF6-FF5AF99C30F0}"/>
              </a:ext>
            </a:extLst>
          </p:cNvPr>
          <p:cNvSpPr txBox="1"/>
          <p:nvPr/>
        </p:nvSpPr>
        <p:spPr>
          <a:xfrm>
            <a:off x="7580843" y="206103"/>
            <a:ext cx="236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=1000 R=20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CC2C46-D8CD-4C64-A376-EB594891D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299" y="3860378"/>
            <a:ext cx="4226205" cy="27915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FF74B8-33A4-4EB1-B32C-2E36867889C8}"/>
              </a:ext>
            </a:extLst>
          </p:cNvPr>
          <p:cNvSpPr txBox="1"/>
          <p:nvPr/>
        </p:nvSpPr>
        <p:spPr>
          <a:xfrm>
            <a:off x="1145830" y="4333344"/>
            <a:ext cx="236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DDP:Miu</a:t>
            </a:r>
            <a:r>
              <a:rPr lang="en-US" altLang="zh-CN" dirty="0"/>
              <a:t>=1000 R=20</a:t>
            </a:r>
          </a:p>
          <a:p>
            <a:r>
              <a:rPr lang="en-US" altLang="zh-CN" dirty="0" err="1"/>
              <a:t>ILQR:miu</a:t>
            </a:r>
            <a:r>
              <a:rPr lang="en-US" altLang="zh-CN" dirty="0"/>
              <a:t>=0 R=0.05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8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4A4D8EC-11B2-4BA6-9433-A1B1875CA85E}"/>
              </a:ext>
            </a:extLst>
          </p:cNvPr>
          <p:cNvSpPr txBox="1"/>
          <p:nvPr/>
        </p:nvSpPr>
        <p:spPr>
          <a:xfrm>
            <a:off x="541176" y="307910"/>
            <a:ext cx="410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6F1664-6086-45CA-9B6D-5A94244D780B}"/>
              </a:ext>
            </a:extLst>
          </p:cNvPr>
          <p:cNvSpPr txBox="1"/>
          <p:nvPr/>
        </p:nvSpPr>
        <p:spPr>
          <a:xfrm>
            <a:off x="541176" y="886682"/>
            <a:ext cx="236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=1000 R=20</a:t>
            </a:r>
          </a:p>
          <a:p>
            <a:r>
              <a:rPr lang="en-US" altLang="zh-CN" dirty="0"/>
              <a:t>X-axis % of </a:t>
            </a:r>
            <a:r>
              <a:rPr lang="en-US" altLang="zh-CN" dirty="0" err="1"/>
              <a:t>umax</a:t>
            </a:r>
            <a:r>
              <a:rPr lang="en-US" altLang="zh-CN" dirty="0"/>
              <a:t>=5.3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8DB4434-8CC7-4F0D-B1FA-D8FF4DEE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238" y="0"/>
            <a:ext cx="3872961" cy="29695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44E784-28A2-45BA-9E38-6DEC18A44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53" y="3277478"/>
            <a:ext cx="4720970" cy="34205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4A7D27-5ED4-4A74-A8FD-3EE99153E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211" y="3201919"/>
            <a:ext cx="4502048" cy="32619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33765F-65A2-427C-A1D8-232B1B953A59}"/>
              </a:ext>
            </a:extLst>
          </p:cNvPr>
          <p:cNvSpPr txBox="1"/>
          <p:nvPr/>
        </p:nvSpPr>
        <p:spPr>
          <a:xfrm>
            <a:off x="225848" y="2782669"/>
            <a:ext cx="268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Ddp</a:t>
            </a:r>
            <a:r>
              <a:rPr lang="en-US" altLang="zh-CN" dirty="0"/>
              <a:t> increased </a:t>
            </a:r>
            <a:r>
              <a:rPr lang="en-US" altLang="zh-CN" dirty="0" err="1"/>
              <a:t>miu</a:t>
            </a:r>
            <a:r>
              <a:rPr lang="en-US" altLang="zh-CN" dirty="0"/>
              <a:t> and 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91D78E-2159-45F0-B8F6-8E89F5114C3E}"/>
              </a:ext>
            </a:extLst>
          </p:cNvPr>
          <p:cNvSpPr txBox="1"/>
          <p:nvPr/>
        </p:nvSpPr>
        <p:spPr>
          <a:xfrm>
            <a:off x="8757234" y="2832587"/>
            <a:ext cx="320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 original small </a:t>
            </a:r>
            <a:r>
              <a:rPr lang="en-US" altLang="zh-CN" dirty="0" err="1"/>
              <a:t>miu</a:t>
            </a:r>
            <a:r>
              <a:rPr lang="en-US" altLang="zh-CN" dirty="0"/>
              <a:t> and 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0271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A889A20-9E97-42C1-8760-4FA028B4B07F}"/>
              </a:ext>
            </a:extLst>
          </p:cNvPr>
          <p:cNvSpPr txBox="1"/>
          <p:nvPr/>
        </p:nvSpPr>
        <p:spPr>
          <a:xfrm>
            <a:off x="475861" y="761218"/>
            <a:ext cx="285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=0,R=0.01,2000rollouts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4649B4-146C-45D3-88C3-BFC48AED6E7B}"/>
              </a:ext>
            </a:extLst>
          </p:cNvPr>
          <p:cNvSpPr txBox="1"/>
          <p:nvPr/>
        </p:nvSpPr>
        <p:spPr>
          <a:xfrm>
            <a:off x="503853" y="233265"/>
            <a:ext cx="31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72BFCD-FF0E-4F37-9152-22049333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988" y="1219360"/>
            <a:ext cx="4725477" cy="31503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4639ED-BE0F-42EE-9462-1B9040BD11D2}"/>
              </a:ext>
            </a:extLst>
          </p:cNvPr>
          <p:cNvSpPr txBox="1"/>
          <p:nvPr/>
        </p:nvSpPr>
        <p:spPr>
          <a:xfrm>
            <a:off x="6005805" y="761218"/>
            <a:ext cx="489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=20,R=0.01,2000rollouts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EF975F-AF95-40D7-91C1-775F241A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" y="1219360"/>
            <a:ext cx="4725477" cy="31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41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F97D49-E6AB-437B-ADA7-65B09D4E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08" y="1123424"/>
            <a:ext cx="6071983" cy="46111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5C0A3E-8E36-4075-8D20-5D08B0CD1577}"/>
              </a:ext>
            </a:extLst>
          </p:cNvPr>
          <p:cNvSpPr txBox="1"/>
          <p:nvPr/>
        </p:nvSpPr>
        <p:spPr>
          <a:xfrm>
            <a:off x="3816220" y="555944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DDP:miu</a:t>
            </a:r>
            <a:r>
              <a:rPr lang="en-US" altLang="zh-CN" dirty="0"/>
              <a:t>=0,R=0.01,2000rollouts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2E7DC4-9969-4BD2-A6EC-7F6A73C9F97D}"/>
              </a:ext>
            </a:extLst>
          </p:cNvPr>
          <p:cNvSpPr txBox="1"/>
          <p:nvPr/>
        </p:nvSpPr>
        <p:spPr>
          <a:xfrm>
            <a:off x="531845" y="279918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1942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847503-7657-41B0-9372-76B54254EC76}"/>
              </a:ext>
            </a:extLst>
          </p:cNvPr>
          <p:cNvSpPr txBox="1"/>
          <p:nvPr/>
        </p:nvSpPr>
        <p:spPr>
          <a:xfrm>
            <a:off x="8649987" y="4937555"/>
            <a:ext cx="3071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ns=4, nu=1</a:t>
            </a:r>
          </a:p>
          <a:p>
            <a:r>
              <a:rPr lang="en-US" altLang="zh-CN" dirty="0"/>
              <a:t>Tested under 10% </a:t>
            </a:r>
            <a:r>
              <a:rPr lang="en-US" altLang="zh-CN" dirty="0" err="1"/>
              <a:t>umax</a:t>
            </a:r>
            <a:r>
              <a:rPr lang="en-US" altLang="zh-CN" dirty="0"/>
              <a:t> noise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4B60B1-9ACE-4D82-9DD8-59C251C0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68" y="1091575"/>
            <a:ext cx="3376246" cy="2125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20403B3-074F-43EF-B128-5C8FC7B4DBE4}"/>
              </a:ext>
            </a:extLst>
          </p:cNvPr>
          <p:cNvSpPr txBox="1"/>
          <p:nvPr/>
        </p:nvSpPr>
        <p:spPr>
          <a:xfrm>
            <a:off x="1770185" y="626507"/>
            <a:ext cx="250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348077-6D32-416A-8D39-F1467FE22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08" y="1102517"/>
            <a:ext cx="3269858" cy="21340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C98021-14C7-4884-A673-0349BC930223}"/>
              </a:ext>
            </a:extLst>
          </p:cNvPr>
          <p:cNvSpPr txBox="1"/>
          <p:nvPr/>
        </p:nvSpPr>
        <p:spPr>
          <a:xfrm>
            <a:off x="4743938" y="626507"/>
            <a:ext cx="250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B9C811-CC2C-449C-98A0-C5766111E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83" y="4205368"/>
            <a:ext cx="3324831" cy="21251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7D66EC-7BC1-4FC9-B3FD-9D17C6CC3898}"/>
              </a:ext>
            </a:extLst>
          </p:cNvPr>
          <p:cNvSpPr txBox="1"/>
          <p:nvPr/>
        </p:nvSpPr>
        <p:spPr>
          <a:xfrm>
            <a:off x="8269471" y="653238"/>
            <a:ext cx="250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8859CE-3DC5-4826-8377-17387D9CD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166" y="1102517"/>
            <a:ext cx="3285093" cy="21251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3FF00F6-811A-4CC7-87EB-07074A32536C}"/>
              </a:ext>
            </a:extLst>
          </p:cNvPr>
          <p:cNvSpPr txBox="1"/>
          <p:nvPr/>
        </p:nvSpPr>
        <p:spPr>
          <a:xfrm>
            <a:off x="1398953" y="3836036"/>
            <a:ext cx="250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CEFF83-F5A1-486C-803E-76937A5F9C0D}"/>
              </a:ext>
            </a:extLst>
          </p:cNvPr>
          <p:cNvSpPr txBox="1"/>
          <p:nvPr/>
        </p:nvSpPr>
        <p:spPr>
          <a:xfrm>
            <a:off x="4829908" y="4223008"/>
            <a:ext cx="332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Need O((</a:t>
            </a:r>
            <a:r>
              <a:rPr lang="en-US" altLang="zh-CN" dirty="0" err="1"/>
              <a:t>ns+nu</a:t>
            </a:r>
            <a:r>
              <a:rPr lang="en-US" altLang="zh-CN" dirty="0"/>
              <a:t>)^2) rollouts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159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847503-7657-41B0-9372-76B54254EC76}"/>
              </a:ext>
            </a:extLst>
          </p:cNvPr>
          <p:cNvSpPr txBox="1"/>
          <p:nvPr/>
        </p:nvSpPr>
        <p:spPr>
          <a:xfrm>
            <a:off x="284770" y="94775"/>
            <a:ext cx="533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S6 ns=16, nu=5 Tested under 10%umax noise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0403B3-074F-43EF-B128-5C8FC7B4DBE4}"/>
              </a:ext>
            </a:extLst>
          </p:cNvPr>
          <p:cNvSpPr txBox="1"/>
          <p:nvPr/>
        </p:nvSpPr>
        <p:spPr>
          <a:xfrm>
            <a:off x="281179" y="670574"/>
            <a:ext cx="302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e-3, max </a:t>
            </a:r>
            <a:r>
              <a:rPr lang="en-US" altLang="zh-CN" dirty="0" err="1"/>
              <a:t>cond</a:t>
            </a:r>
            <a:r>
              <a:rPr lang="en-US" altLang="zh-CN" dirty="0"/>
              <a:t>=628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C98021-14C7-4884-A673-0349BC930223}"/>
              </a:ext>
            </a:extLst>
          </p:cNvPr>
          <p:cNvSpPr txBox="1"/>
          <p:nvPr/>
        </p:nvSpPr>
        <p:spPr>
          <a:xfrm>
            <a:off x="281179" y="3869675"/>
            <a:ext cx="344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e-3, max </a:t>
            </a:r>
            <a:r>
              <a:rPr lang="en-US" altLang="zh-CN" dirty="0" err="1"/>
              <a:t>cond</a:t>
            </a:r>
            <a:r>
              <a:rPr lang="en-US" altLang="zh-CN" dirty="0"/>
              <a:t>=30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7D66EC-7BC1-4FC9-B3FD-9D17C6CC3898}"/>
              </a:ext>
            </a:extLst>
          </p:cNvPr>
          <p:cNvSpPr txBox="1"/>
          <p:nvPr/>
        </p:nvSpPr>
        <p:spPr>
          <a:xfrm>
            <a:off x="7445659" y="670574"/>
            <a:ext cx="340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e-3, max </a:t>
            </a:r>
            <a:r>
              <a:rPr lang="en-US" altLang="zh-CN" dirty="0" err="1"/>
              <a:t>cond</a:t>
            </a:r>
            <a:r>
              <a:rPr lang="en-US" altLang="zh-CN" dirty="0"/>
              <a:t>=41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FF00F6-811A-4CC7-87EB-07074A32536C}"/>
              </a:ext>
            </a:extLst>
          </p:cNvPr>
          <p:cNvSpPr txBox="1"/>
          <p:nvPr/>
        </p:nvSpPr>
        <p:spPr>
          <a:xfrm>
            <a:off x="3779140" y="670574"/>
            <a:ext cx="29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e-3, max </a:t>
            </a:r>
            <a:r>
              <a:rPr lang="en-US" altLang="zh-CN" dirty="0" err="1"/>
              <a:t>cond</a:t>
            </a:r>
            <a:r>
              <a:rPr lang="en-US" altLang="zh-CN" dirty="0"/>
              <a:t>=63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D09A89-C62E-41F3-A1F4-BCA7C352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24" y="1366447"/>
            <a:ext cx="3108165" cy="19969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F08E91-B4DF-46AA-B823-754989DD2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8" y="1366447"/>
            <a:ext cx="3108164" cy="19969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6460D0-6F19-425A-8299-2BC925E4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71495"/>
            <a:ext cx="3203999" cy="209173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EE14F1C-5565-4353-96C1-08C45A87925B}"/>
              </a:ext>
            </a:extLst>
          </p:cNvPr>
          <p:cNvSpPr txBox="1"/>
          <p:nvPr/>
        </p:nvSpPr>
        <p:spPr>
          <a:xfrm>
            <a:off x="5433724" y="115140"/>
            <a:ext cx="193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noise std=0.01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8C376C2-F856-4846-942B-0CC794E82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109" y="1366447"/>
            <a:ext cx="3108164" cy="19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493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24BE99-BF32-4A88-9A54-D8F549213BA8}"/>
              </a:ext>
            </a:extLst>
          </p:cNvPr>
          <p:cNvSpPr txBox="1"/>
          <p:nvPr/>
        </p:nvSpPr>
        <p:spPr>
          <a:xfrm>
            <a:off x="4578162" y="0"/>
            <a:ext cx="3070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e-6, max </a:t>
            </a:r>
            <a:r>
              <a:rPr lang="en-US" altLang="zh-CN" dirty="0" err="1"/>
              <a:t>cond</a:t>
            </a:r>
            <a:r>
              <a:rPr lang="en-US" altLang="zh-CN" dirty="0"/>
              <a:t>=41</a:t>
            </a:r>
          </a:p>
          <a:p>
            <a:r>
              <a:rPr lang="en-US" altLang="zh-CN" dirty="0" err="1"/>
              <a:t>Idnoise</a:t>
            </a:r>
            <a:r>
              <a:rPr lang="en-US" altLang="zh-CN" dirty="0"/>
              <a:t> std e-3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2CF50E-7240-410F-9EB6-42AC0DBB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91" y="923329"/>
            <a:ext cx="3692334" cy="23722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C5B9F6-E107-4527-9CF3-27673A432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" y="923330"/>
            <a:ext cx="3692334" cy="23722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9E0C40-4125-43E6-B359-5E8333FB17BD}"/>
              </a:ext>
            </a:extLst>
          </p:cNvPr>
          <p:cNvSpPr txBox="1"/>
          <p:nvPr/>
        </p:nvSpPr>
        <p:spPr>
          <a:xfrm>
            <a:off x="349393" y="0"/>
            <a:ext cx="3404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e-18, max </a:t>
            </a:r>
            <a:r>
              <a:rPr lang="en-US" altLang="zh-CN" dirty="0" err="1"/>
              <a:t>cond</a:t>
            </a:r>
            <a:r>
              <a:rPr lang="en-US" altLang="zh-CN" dirty="0"/>
              <a:t>=41</a:t>
            </a:r>
          </a:p>
          <a:p>
            <a:r>
              <a:rPr lang="en-US" altLang="zh-CN" dirty="0" err="1"/>
              <a:t>Idnoise</a:t>
            </a:r>
            <a:r>
              <a:rPr lang="en-US" altLang="zh-CN" dirty="0"/>
              <a:t> std e-5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90BBC0-B8AF-430C-BCD4-D7FED806F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144" y="923328"/>
            <a:ext cx="3692334" cy="23722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B32175-C659-4B1B-A148-08A83673E000}"/>
              </a:ext>
            </a:extLst>
          </p:cNvPr>
          <p:cNvSpPr txBox="1"/>
          <p:nvPr/>
        </p:nvSpPr>
        <p:spPr>
          <a:xfrm>
            <a:off x="8270496" y="0"/>
            <a:ext cx="3070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5000 rollouts for </a:t>
            </a:r>
            <a:r>
              <a:rPr lang="en-US" altLang="zh-CN" dirty="0" err="1"/>
              <a:t>fxx</a:t>
            </a:r>
            <a:r>
              <a:rPr lang="en-US" altLang="zh-CN" dirty="0"/>
              <a:t> id</a:t>
            </a:r>
          </a:p>
          <a:p>
            <a:r>
              <a:rPr lang="en-US" altLang="zh-CN" dirty="0"/>
              <a:t>Residual 0.7, max </a:t>
            </a:r>
            <a:r>
              <a:rPr lang="en-US" altLang="zh-CN" dirty="0" err="1"/>
              <a:t>cond</a:t>
            </a:r>
            <a:r>
              <a:rPr lang="en-US" altLang="zh-CN" dirty="0"/>
              <a:t>=41</a:t>
            </a:r>
          </a:p>
          <a:p>
            <a:r>
              <a:rPr lang="en-US" altLang="zh-CN" dirty="0" err="1"/>
              <a:t>Idnoise</a:t>
            </a:r>
            <a:r>
              <a:rPr lang="en-US" altLang="zh-CN" dirty="0"/>
              <a:t> std e-1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0EC6AD-1D54-4B85-8F46-AA264E2D472E}"/>
              </a:ext>
            </a:extLst>
          </p:cNvPr>
          <p:cNvSpPr/>
          <p:nvPr/>
        </p:nvSpPr>
        <p:spPr>
          <a:xfrm>
            <a:off x="139458" y="6292334"/>
            <a:ext cx="30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Tested under 10%umax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980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45A710-0F79-4152-9B13-447FA85D4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140" y="1470344"/>
            <a:ext cx="3064349" cy="19586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B5CB5E-2D66-43E8-A7C5-AAE2F2F0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09" y="1508608"/>
            <a:ext cx="2888331" cy="19203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F7FAB8-7720-4BD9-BD71-4191805A122F}"/>
              </a:ext>
            </a:extLst>
          </p:cNvPr>
          <p:cNvSpPr txBox="1"/>
          <p:nvPr/>
        </p:nvSpPr>
        <p:spPr>
          <a:xfrm>
            <a:off x="158619" y="195943"/>
            <a:ext cx="318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1000 rollouts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14232F-53CF-4CB1-9719-763BEA0B7648}"/>
              </a:ext>
            </a:extLst>
          </p:cNvPr>
          <p:cNvSpPr txBox="1"/>
          <p:nvPr/>
        </p:nvSpPr>
        <p:spPr>
          <a:xfrm>
            <a:off x="3867539" y="1097119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10% noise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45A4AB-FC22-4BCD-A3AD-8930B16AA0E8}"/>
              </a:ext>
            </a:extLst>
          </p:cNvPr>
          <p:cNvSpPr txBox="1"/>
          <p:nvPr/>
        </p:nvSpPr>
        <p:spPr>
          <a:xfrm>
            <a:off x="6786465" y="1097119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30% noise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ED8570-AA3C-4EA9-9BA4-A34F5DF2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128" y="1470344"/>
            <a:ext cx="2937984" cy="19586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33447B9-D74B-40BB-81DC-C1E1A94D92FA}"/>
              </a:ext>
            </a:extLst>
          </p:cNvPr>
          <p:cNvSpPr txBox="1"/>
          <p:nvPr/>
        </p:nvSpPr>
        <p:spPr>
          <a:xfrm>
            <a:off x="9840685" y="1091280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100% noise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AA93EE5-D7FB-414D-9B30-55FC4048A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8" y="1545729"/>
            <a:ext cx="2888331" cy="18461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014C0D-6E3C-44BF-B48C-1D2473CDFB18}"/>
              </a:ext>
            </a:extLst>
          </p:cNvPr>
          <p:cNvSpPr txBox="1"/>
          <p:nvPr/>
        </p:nvSpPr>
        <p:spPr>
          <a:xfrm>
            <a:off x="865253" y="1091280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1% noise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1647F7-563F-4641-BA0C-1425B2454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78106"/>
            <a:ext cx="2888331" cy="185571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01066C-EE4B-4A7E-9112-47B5FBB71AFB}"/>
              </a:ext>
            </a:extLst>
          </p:cNvPr>
          <p:cNvSpPr txBox="1"/>
          <p:nvPr/>
        </p:nvSpPr>
        <p:spPr>
          <a:xfrm>
            <a:off x="681591" y="4308774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1% noise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60774D0-392D-4578-8EFC-C43405ECB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809" y="4678105"/>
            <a:ext cx="2888332" cy="185571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E89BB42-17E4-4824-A3F9-60F9CC5F689D}"/>
              </a:ext>
            </a:extLst>
          </p:cNvPr>
          <p:cNvSpPr txBox="1"/>
          <p:nvPr/>
        </p:nvSpPr>
        <p:spPr>
          <a:xfrm>
            <a:off x="3867539" y="4308773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10% noise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F536F6F-BAE1-48D1-B30A-8847E3DA08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1" y="4678105"/>
            <a:ext cx="2888332" cy="185571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AD82D06-9EFD-414E-BC8C-1FD5FAE39AFD}"/>
              </a:ext>
            </a:extLst>
          </p:cNvPr>
          <p:cNvSpPr txBox="1"/>
          <p:nvPr/>
        </p:nvSpPr>
        <p:spPr>
          <a:xfrm>
            <a:off x="6896000" y="4308773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30% noise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4D8D39A-64F9-4AD5-961C-E5E9839E83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4791" y="4678105"/>
            <a:ext cx="2768608" cy="18557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65172C5-FCC3-46F3-B107-387BFB2E5B09}"/>
              </a:ext>
            </a:extLst>
          </p:cNvPr>
          <p:cNvSpPr txBox="1"/>
          <p:nvPr/>
        </p:nvSpPr>
        <p:spPr>
          <a:xfrm>
            <a:off x="9934914" y="4308773"/>
            <a:ext cx="177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100% noise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E8C19F-F637-4763-9A44-7EFC2F944935}"/>
              </a:ext>
            </a:extLst>
          </p:cNvPr>
          <p:cNvSpPr txBox="1"/>
          <p:nvPr/>
        </p:nvSpPr>
        <p:spPr>
          <a:xfrm>
            <a:off x="158478" y="3613666"/>
            <a:ext cx="318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 50000 rollouts</a:t>
            </a:r>
          </a:p>
          <a:p>
            <a:r>
              <a:rPr lang="en-US" altLang="zh-CN" dirty="0"/>
              <a:t>ns=16</a:t>
            </a:r>
            <a:r>
              <a:rPr lang="zh-CN" altLang="en-US" dirty="0"/>
              <a:t>，</a:t>
            </a:r>
            <a:r>
              <a:rPr lang="en-US" altLang="zh-CN" dirty="0"/>
              <a:t>nu=5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62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504E1CC-F457-49FC-9D7B-317043BC19C2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</a:t>
            </a:r>
            <a:r>
              <a:rPr lang="en-US" altLang="zh-CN" dirty="0" err="1"/>
              <a:t>Ltv</a:t>
            </a:r>
            <a:r>
              <a:rPr lang="en-US" altLang="zh-CN" dirty="0"/>
              <a:t> cartpole + ARMA</a:t>
            </a:r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10E8C5-0588-4B10-853D-48CF1B5F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6" y="3429000"/>
            <a:ext cx="11293388" cy="2990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258711-C327-45C4-87B9-E6F2583B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494" y="2064981"/>
            <a:ext cx="16002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197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51086B-5DEE-456D-B2EE-C440846F3B62}"/>
              </a:ext>
            </a:extLst>
          </p:cNvPr>
          <p:cNvSpPr txBox="1"/>
          <p:nvPr/>
        </p:nvSpPr>
        <p:spPr>
          <a:xfrm>
            <a:off x="101600" y="0"/>
            <a:ext cx="195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02E5A3-79DB-477E-B068-9BDE1E734D34}"/>
              </a:ext>
            </a:extLst>
          </p:cNvPr>
          <p:cNvSpPr txBox="1"/>
          <p:nvPr/>
        </p:nvSpPr>
        <p:spPr>
          <a:xfrm>
            <a:off x="2258646" y="70338"/>
            <a:ext cx="383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Fx</a:t>
            </a:r>
            <a:r>
              <a:rPr lang="en-US" altLang="zh-CN" dirty="0"/>
              <a:t> id perturbation e-4, 50 rollouts</a:t>
            </a:r>
          </a:p>
          <a:p>
            <a:r>
              <a:rPr lang="en-US" altLang="zh-CN" dirty="0" err="1"/>
              <a:t>Fxx</a:t>
            </a:r>
            <a:r>
              <a:rPr lang="en-US" altLang="zh-CN" dirty="0"/>
              <a:t> id 2000 rollouts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ACBEFF-90BD-4F80-8DD2-C260003C66AA}"/>
              </a:ext>
            </a:extLst>
          </p:cNvPr>
          <p:cNvSpPr/>
          <p:nvPr/>
        </p:nvSpPr>
        <p:spPr>
          <a:xfrm>
            <a:off x="2915137" y="884115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e-6</a:t>
            </a:r>
          </a:p>
          <a:p>
            <a:r>
              <a:rPr lang="en-US" altLang="zh-CN" dirty="0"/>
              <a:t>Residual e-30,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1F4B8F-F1A3-40F6-8215-39CC7D861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511327"/>
            <a:ext cx="2485292" cy="16568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32A425-407C-4C91-8FD0-5AEA95AB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168188"/>
            <a:ext cx="2485292" cy="16568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C4115AE-C634-439D-988B-D1ADDC19D980}"/>
              </a:ext>
            </a:extLst>
          </p:cNvPr>
          <p:cNvSpPr/>
          <p:nvPr/>
        </p:nvSpPr>
        <p:spPr>
          <a:xfrm>
            <a:off x="78152" y="890396"/>
            <a:ext cx="3020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e-10</a:t>
            </a:r>
          </a:p>
          <a:p>
            <a:r>
              <a:rPr lang="en-US" altLang="zh-CN" dirty="0"/>
              <a:t>Residual e-30,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07F658-8CB8-4964-88C4-3E359810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3168188"/>
            <a:ext cx="2485292" cy="16305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4203149-9D88-44CC-8F8E-FC70E9976A93}"/>
              </a:ext>
            </a:extLst>
          </p:cNvPr>
          <p:cNvSpPr txBox="1"/>
          <p:nvPr/>
        </p:nvSpPr>
        <p:spPr>
          <a:xfrm>
            <a:off x="531446" y="1961662"/>
            <a:ext cx="15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Quu</a:t>
            </a:r>
            <a:r>
              <a:rPr lang="en-US" altLang="zh-CN" dirty="0"/>
              <a:t> not pd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620C30-DDE3-4E59-978B-C3E750E1D204}"/>
              </a:ext>
            </a:extLst>
          </p:cNvPr>
          <p:cNvSpPr/>
          <p:nvPr/>
        </p:nvSpPr>
        <p:spPr>
          <a:xfrm>
            <a:off x="5634891" y="864996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e-3</a:t>
            </a:r>
          </a:p>
          <a:p>
            <a:r>
              <a:rPr lang="en-US" altLang="zh-CN" dirty="0"/>
              <a:t>Residual e-24,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D108A30-C3F1-4E59-8961-90BE180EC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052" y="5043237"/>
            <a:ext cx="2525377" cy="16568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631DB7-C24C-4A74-A05B-D4078B0FB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976" y="1498177"/>
            <a:ext cx="2485292" cy="165686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14D1569-3B5C-4C9B-B852-6CA628B2DA79}"/>
              </a:ext>
            </a:extLst>
          </p:cNvPr>
          <p:cNvSpPr/>
          <p:nvPr/>
        </p:nvSpPr>
        <p:spPr>
          <a:xfrm>
            <a:off x="8467968" y="851847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e-1</a:t>
            </a:r>
          </a:p>
          <a:p>
            <a:r>
              <a:rPr lang="en-US" altLang="zh-CN" dirty="0"/>
              <a:t>Residual 11,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F866E4E-7E92-4A67-8CBE-C458A6E34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7968" y="3216582"/>
            <a:ext cx="2485292" cy="165686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45B6C5-C90D-48AF-BE34-EA1A02446240}"/>
              </a:ext>
            </a:extLst>
          </p:cNvPr>
          <p:cNvSpPr txBox="1"/>
          <p:nvPr/>
        </p:nvSpPr>
        <p:spPr>
          <a:xfrm>
            <a:off x="8989426" y="1970425"/>
            <a:ext cx="15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Quu</a:t>
            </a:r>
            <a:r>
              <a:rPr lang="en-US" altLang="zh-CN" dirty="0"/>
              <a:t> not pd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A1837E8-5BC5-46B5-91D1-9C18C2D5D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7968" y="5028514"/>
            <a:ext cx="2547817" cy="167158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7C5E460-3C58-4C82-809B-2AB5659951A0}"/>
              </a:ext>
            </a:extLst>
          </p:cNvPr>
          <p:cNvSpPr txBox="1"/>
          <p:nvPr/>
        </p:nvSpPr>
        <p:spPr>
          <a:xfrm>
            <a:off x="11308862" y="3852985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50%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0C3EB-A23F-4D07-B770-731E6311B29B}"/>
              </a:ext>
            </a:extLst>
          </p:cNvPr>
          <p:cNvSpPr txBox="1"/>
          <p:nvPr/>
        </p:nvSpPr>
        <p:spPr>
          <a:xfrm>
            <a:off x="11308862" y="5679640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200%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2501592-8A77-40DA-BDBD-63F1B3B446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5010" y="3201859"/>
            <a:ext cx="2467577" cy="167158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275E0E0-2B38-42CF-9328-A79247CFFF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5043237"/>
            <a:ext cx="2525377" cy="16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95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51086B-5DEE-456D-B2EE-C440846F3B62}"/>
              </a:ext>
            </a:extLst>
          </p:cNvPr>
          <p:cNvSpPr txBox="1"/>
          <p:nvPr/>
        </p:nvSpPr>
        <p:spPr>
          <a:xfrm>
            <a:off x="101600" y="0"/>
            <a:ext cx="195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02E5A3-79DB-477E-B068-9BDE1E734D34}"/>
              </a:ext>
            </a:extLst>
          </p:cNvPr>
          <p:cNvSpPr txBox="1"/>
          <p:nvPr/>
        </p:nvSpPr>
        <p:spPr>
          <a:xfrm>
            <a:off x="2258646" y="70338"/>
            <a:ext cx="383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Fx</a:t>
            </a:r>
            <a:r>
              <a:rPr lang="en-US" altLang="zh-CN" dirty="0"/>
              <a:t> id perturbation e-4, 50 rollouts</a:t>
            </a:r>
          </a:p>
          <a:p>
            <a:r>
              <a:rPr lang="en-US" altLang="zh-CN" dirty="0" err="1"/>
              <a:t>Fxx</a:t>
            </a:r>
            <a:r>
              <a:rPr lang="en-US" altLang="zh-CN" dirty="0"/>
              <a:t> id 2000 rollouts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ACBEFF-90BD-4F80-8DD2-C260003C66AA}"/>
              </a:ext>
            </a:extLst>
          </p:cNvPr>
          <p:cNvSpPr/>
          <p:nvPr/>
        </p:nvSpPr>
        <p:spPr>
          <a:xfrm>
            <a:off x="2915137" y="884115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e1</a:t>
            </a:r>
          </a:p>
          <a:p>
            <a:r>
              <a:rPr lang="en-US" altLang="zh-CN" dirty="0"/>
              <a:t>Residual 17,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4115AE-C634-439D-988B-D1ADDC19D980}"/>
              </a:ext>
            </a:extLst>
          </p:cNvPr>
          <p:cNvSpPr/>
          <p:nvPr/>
        </p:nvSpPr>
        <p:spPr>
          <a:xfrm>
            <a:off x="78152" y="890396"/>
            <a:ext cx="2674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e0</a:t>
            </a:r>
          </a:p>
          <a:p>
            <a:r>
              <a:rPr lang="en-US" altLang="zh-CN" dirty="0"/>
              <a:t>Residual 15,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03149-9D88-44CC-8F8E-FC70E9976A93}"/>
              </a:ext>
            </a:extLst>
          </p:cNvPr>
          <p:cNvSpPr txBox="1"/>
          <p:nvPr/>
        </p:nvSpPr>
        <p:spPr>
          <a:xfrm>
            <a:off x="531446" y="1961662"/>
            <a:ext cx="15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Quu</a:t>
            </a:r>
            <a:r>
              <a:rPr lang="en-US" altLang="zh-CN" dirty="0"/>
              <a:t> not pd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620C30-DDE3-4E59-978B-C3E750E1D204}"/>
              </a:ext>
            </a:extLst>
          </p:cNvPr>
          <p:cNvSpPr/>
          <p:nvPr/>
        </p:nvSpPr>
        <p:spPr>
          <a:xfrm>
            <a:off x="5634891" y="864996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e2</a:t>
            </a:r>
          </a:p>
          <a:p>
            <a:r>
              <a:rPr lang="en-US" altLang="zh-CN" dirty="0"/>
              <a:t>Residual 18, </a:t>
            </a:r>
            <a:r>
              <a:rPr lang="en-US" altLang="zh-CN" dirty="0" err="1"/>
              <a:t>mcond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C5E460-3C58-4C82-809B-2AB5659951A0}"/>
              </a:ext>
            </a:extLst>
          </p:cNvPr>
          <p:cNvSpPr txBox="1"/>
          <p:nvPr/>
        </p:nvSpPr>
        <p:spPr>
          <a:xfrm>
            <a:off x="11308862" y="3852985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50%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0C3EB-A23F-4D07-B770-731E6311B29B}"/>
              </a:ext>
            </a:extLst>
          </p:cNvPr>
          <p:cNvSpPr txBox="1"/>
          <p:nvPr/>
        </p:nvSpPr>
        <p:spPr>
          <a:xfrm>
            <a:off x="11308862" y="5679640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200%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902A19-D418-4EE0-93DD-6A9543A0E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5" y="3155036"/>
            <a:ext cx="2525377" cy="16568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7700D7-6F28-47F7-9498-8FF4ED3A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" y="5009893"/>
            <a:ext cx="2485857" cy="16309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15B98E-E259-497B-BE01-9F1F25A24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441" y="1498177"/>
            <a:ext cx="2528381" cy="16855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5E3BDB-559D-4EBD-9357-EB305183F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661" y="5014510"/>
            <a:ext cx="2616739" cy="16855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98B36D4-53B1-43A8-B629-DB07D8F71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441" y="3242510"/>
            <a:ext cx="2446400" cy="163093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B5128FF-C380-4410-99E9-67222A7F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891" y="3229545"/>
            <a:ext cx="2552100" cy="165686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1A8B5F7-3594-4EA2-A94F-02AA73316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5226" y="1498176"/>
            <a:ext cx="2528382" cy="168558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CF079F2-761E-46CB-B378-A33772E1B5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7484" y="5111859"/>
            <a:ext cx="2446400" cy="158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44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51086B-5DEE-456D-B2EE-C440846F3B62}"/>
              </a:ext>
            </a:extLst>
          </p:cNvPr>
          <p:cNvSpPr txBox="1"/>
          <p:nvPr/>
        </p:nvSpPr>
        <p:spPr>
          <a:xfrm>
            <a:off x="101600" y="0"/>
            <a:ext cx="195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02E5A3-79DB-477E-B068-9BDE1E734D34}"/>
              </a:ext>
            </a:extLst>
          </p:cNvPr>
          <p:cNvSpPr txBox="1"/>
          <p:nvPr/>
        </p:nvSpPr>
        <p:spPr>
          <a:xfrm>
            <a:off x="2258646" y="70338"/>
            <a:ext cx="383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Fx</a:t>
            </a:r>
            <a:r>
              <a:rPr lang="en-US" altLang="zh-CN" dirty="0"/>
              <a:t> id perturbation e-4, 100 rollouts</a:t>
            </a:r>
          </a:p>
          <a:p>
            <a:r>
              <a:rPr lang="en-US" altLang="zh-CN" dirty="0" err="1"/>
              <a:t>Fxx</a:t>
            </a:r>
            <a:r>
              <a:rPr lang="en-US" altLang="zh-CN" dirty="0"/>
              <a:t> id 2000 rollouts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ACBEFF-90BD-4F80-8DD2-C260003C66AA}"/>
              </a:ext>
            </a:extLst>
          </p:cNvPr>
          <p:cNvSpPr/>
          <p:nvPr/>
        </p:nvSpPr>
        <p:spPr>
          <a:xfrm>
            <a:off x="2915137" y="884115"/>
            <a:ext cx="2697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e-5</a:t>
            </a:r>
          </a:p>
          <a:p>
            <a:r>
              <a:rPr lang="en-US" altLang="zh-CN" dirty="0"/>
              <a:t>Residual e-30, </a:t>
            </a:r>
            <a:r>
              <a:rPr lang="en-US" altLang="zh-CN" dirty="0" err="1"/>
              <a:t>mcond</a:t>
            </a:r>
            <a:r>
              <a:rPr lang="en-US" altLang="zh-CN" dirty="0"/>
              <a:t> 10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4115AE-C634-439D-988B-D1ADDC19D980}"/>
              </a:ext>
            </a:extLst>
          </p:cNvPr>
          <p:cNvSpPr/>
          <p:nvPr/>
        </p:nvSpPr>
        <p:spPr>
          <a:xfrm>
            <a:off x="78152" y="890396"/>
            <a:ext cx="3020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e-8</a:t>
            </a:r>
          </a:p>
          <a:p>
            <a:r>
              <a:rPr lang="en-US" altLang="zh-CN" dirty="0"/>
              <a:t>Residual e-30,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03149-9D88-44CC-8F8E-FC70E9976A93}"/>
              </a:ext>
            </a:extLst>
          </p:cNvPr>
          <p:cNvSpPr txBox="1"/>
          <p:nvPr/>
        </p:nvSpPr>
        <p:spPr>
          <a:xfrm>
            <a:off x="531446" y="1961662"/>
            <a:ext cx="15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Quu</a:t>
            </a:r>
            <a:r>
              <a:rPr lang="en-US" altLang="zh-CN" dirty="0"/>
              <a:t> not pd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620C30-DDE3-4E59-978B-C3E750E1D204}"/>
              </a:ext>
            </a:extLst>
          </p:cNvPr>
          <p:cNvSpPr/>
          <p:nvPr/>
        </p:nvSpPr>
        <p:spPr>
          <a:xfrm>
            <a:off x="5634891" y="864996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e-3</a:t>
            </a:r>
          </a:p>
          <a:p>
            <a:r>
              <a:rPr lang="en-US" altLang="zh-CN" dirty="0"/>
              <a:t>Residual e-24,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4D1569-3B5C-4C9B-B852-6CA628B2DA79}"/>
              </a:ext>
            </a:extLst>
          </p:cNvPr>
          <p:cNvSpPr/>
          <p:nvPr/>
        </p:nvSpPr>
        <p:spPr>
          <a:xfrm>
            <a:off x="8467968" y="851847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e-1</a:t>
            </a:r>
          </a:p>
          <a:p>
            <a:r>
              <a:rPr lang="en-US" altLang="zh-CN" dirty="0"/>
              <a:t>Residual e-8, </a:t>
            </a:r>
            <a:r>
              <a:rPr lang="en-US" altLang="zh-CN" dirty="0" err="1"/>
              <a:t>mcond</a:t>
            </a:r>
            <a:r>
              <a:rPr lang="en-US" altLang="zh-CN" dirty="0"/>
              <a:t> 11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C5E460-3C58-4C82-809B-2AB5659951A0}"/>
              </a:ext>
            </a:extLst>
          </p:cNvPr>
          <p:cNvSpPr txBox="1"/>
          <p:nvPr/>
        </p:nvSpPr>
        <p:spPr>
          <a:xfrm>
            <a:off x="11308862" y="3852985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10%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0C3EB-A23F-4D07-B770-731E6311B29B}"/>
              </a:ext>
            </a:extLst>
          </p:cNvPr>
          <p:cNvSpPr txBox="1"/>
          <p:nvPr/>
        </p:nvSpPr>
        <p:spPr>
          <a:xfrm>
            <a:off x="11308862" y="5679640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70%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9E4880-E26F-48A7-B3DE-6B96516C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" y="3160825"/>
            <a:ext cx="2574780" cy="16715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143378-0FFC-4900-B5BE-D6B15CF95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529" y="1498175"/>
            <a:ext cx="2485293" cy="16568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247916D-DCFD-4883-BF06-4BD3E9F1F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40" y="3201859"/>
            <a:ext cx="2549296" cy="16046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603B08-DF4D-4BA8-A027-25634B6FB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529" y="4972897"/>
            <a:ext cx="2552102" cy="16568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1CF665C-0161-4ABD-BC68-5EE763142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20" y="1526887"/>
            <a:ext cx="2566489" cy="167497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E3E1627-86DC-47EE-892E-5B97EB7E8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827" y="4972896"/>
            <a:ext cx="2632274" cy="16568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E341DFF-9871-4E8C-ABE0-1A77FBCC1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5827" y="3209219"/>
            <a:ext cx="2592189" cy="16568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0BEA95E-00ED-4860-987F-EA0AFEC19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5649" y="1545033"/>
            <a:ext cx="2485292" cy="166354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A5F6D9B-C8EF-4792-A728-4D4BCE3253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3647" y="3250507"/>
            <a:ext cx="2549296" cy="160463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AEF08F8-DA30-4569-B775-8662944103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1297" y="4940429"/>
            <a:ext cx="2693776" cy="17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55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FACBEFF-90BD-4F80-8DD2-C260003C66AA}"/>
              </a:ext>
            </a:extLst>
          </p:cNvPr>
          <p:cNvSpPr/>
          <p:nvPr/>
        </p:nvSpPr>
        <p:spPr>
          <a:xfrm>
            <a:off x="2915137" y="884115"/>
            <a:ext cx="2547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e1</a:t>
            </a:r>
          </a:p>
          <a:p>
            <a:r>
              <a:rPr lang="en-US" altLang="zh-CN" dirty="0"/>
              <a:t>Residual 259,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4115AE-C634-439D-988B-D1ADDC19D980}"/>
              </a:ext>
            </a:extLst>
          </p:cNvPr>
          <p:cNvSpPr/>
          <p:nvPr/>
        </p:nvSpPr>
        <p:spPr>
          <a:xfrm>
            <a:off x="78152" y="890396"/>
            <a:ext cx="3020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e0</a:t>
            </a:r>
          </a:p>
          <a:p>
            <a:r>
              <a:rPr lang="en-US" altLang="zh-CN" dirty="0"/>
              <a:t>Residual 0.2,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620C30-DDE3-4E59-978B-C3E750E1D204}"/>
              </a:ext>
            </a:extLst>
          </p:cNvPr>
          <p:cNvSpPr/>
          <p:nvPr/>
        </p:nvSpPr>
        <p:spPr>
          <a:xfrm>
            <a:off x="5634891" y="864996"/>
            <a:ext cx="3020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e2</a:t>
            </a:r>
          </a:p>
          <a:p>
            <a:r>
              <a:rPr lang="en-US" altLang="zh-CN" dirty="0"/>
              <a:t>Residual 36000,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C5E460-3C58-4C82-809B-2AB5659951A0}"/>
              </a:ext>
            </a:extLst>
          </p:cNvPr>
          <p:cNvSpPr txBox="1"/>
          <p:nvPr/>
        </p:nvSpPr>
        <p:spPr>
          <a:xfrm>
            <a:off x="11308862" y="3852985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10%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B0C3EB-A23F-4D07-B770-731E6311B29B}"/>
              </a:ext>
            </a:extLst>
          </p:cNvPr>
          <p:cNvSpPr txBox="1"/>
          <p:nvPr/>
        </p:nvSpPr>
        <p:spPr>
          <a:xfrm>
            <a:off x="11308862" y="5679640"/>
            <a:ext cx="7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70%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166300-C872-40DD-B95B-D99436BC0CD1}"/>
              </a:ext>
            </a:extLst>
          </p:cNvPr>
          <p:cNvSpPr txBox="1"/>
          <p:nvPr/>
        </p:nvSpPr>
        <p:spPr>
          <a:xfrm>
            <a:off x="89875" y="32508"/>
            <a:ext cx="195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F9F69-4838-4594-9153-E16AC557A3CA}"/>
              </a:ext>
            </a:extLst>
          </p:cNvPr>
          <p:cNvSpPr txBox="1"/>
          <p:nvPr/>
        </p:nvSpPr>
        <p:spPr>
          <a:xfrm>
            <a:off x="2258646" y="70338"/>
            <a:ext cx="383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Fx</a:t>
            </a:r>
            <a:r>
              <a:rPr lang="en-US" altLang="zh-CN" dirty="0"/>
              <a:t> id perturbation e-4, 100 rollouts</a:t>
            </a:r>
          </a:p>
          <a:p>
            <a:r>
              <a:rPr lang="en-US" altLang="zh-CN" dirty="0" err="1"/>
              <a:t>Fxx</a:t>
            </a:r>
            <a:r>
              <a:rPr lang="en-US" altLang="zh-CN" dirty="0"/>
              <a:t> id 2000 rollouts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84E903-A4C5-43B9-8A20-93564687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5" y="1469448"/>
            <a:ext cx="2528382" cy="1685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057D9E-32FB-4AE7-B61A-D13136FE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" y="5014683"/>
            <a:ext cx="2560149" cy="1662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C2C671-6B47-4947-B5E8-F616E2E97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8" y="3208784"/>
            <a:ext cx="2625388" cy="16983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69E5BF-C2EC-488B-AE9F-EDB103667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021" y="1468160"/>
            <a:ext cx="2446401" cy="16309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5081DD6-1069-4339-9DDF-473923ED1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5191" y="3229545"/>
            <a:ext cx="2538739" cy="165686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BA6C22F-89E9-4549-8E88-778D50D65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151" y="5025264"/>
            <a:ext cx="2625388" cy="167808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A1316A0-0DF3-44E7-A7FF-23686219C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7990" y="1437113"/>
            <a:ext cx="2625387" cy="17502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52DF22C-36FD-43DB-90FC-7D34FDED1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2954" y="5025263"/>
            <a:ext cx="2625388" cy="167808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4A126F5-5126-42C7-BD69-B333B1B85A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3331" y="3236218"/>
            <a:ext cx="2704633" cy="170240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46C5858-F6B9-4554-90C8-AD7A264661C0}"/>
              </a:ext>
            </a:extLst>
          </p:cNvPr>
          <p:cNvSpPr/>
          <p:nvPr/>
        </p:nvSpPr>
        <p:spPr>
          <a:xfrm>
            <a:off x="8288653" y="873589"/>
            <a:ext cx="3020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Fxx</a:t>
            </a:r>
            <a:r>
              <a:rPr lang="en-US" altLang="zh-CN" dirty="0"/>
              <a:t> id perturbation e3</a:t>
            </a:r>
          </a:p>
          <a:p>
            <a:r>
              <a:rPr lang="en-US" altLang="zh-CN" dirty="0"/>
              <a:t>Residual 36000, </a:t>
            </a:r>
            <a:r>
              <a:rPr lang="en-US" altLang="zh-CN" dirty="0" err="1"/>
              <a:t>mcond</a:t>
            </a:r>
            <a:r>
              <a:rPr lang="en-US" altLang="zh-CN" dirty="0"/>
              <a:t> 9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CCEE86D-346F-4788-A86F-33B0419AAC14}"/>
              </a:ext>
            </a:extLst>
          </p:cNvPr>
          <p:cNvSpPr txBox="1"/>
          <p:nvPr/>
        </p:nvSpPr>
        <p:spPr>
          <a:xfrm>
            <a:off x="8975651" y="2098961"/>
            <a:ext cx="15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Quu</a:t>
            </a:r>
            <a:r>
              <a:rPr lang="en-US" altLang="zh-CN" dirty="0"/>
              <a:t> not pd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7490684-94D2-4171-A291-00E4337A6F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8653" y="3229544"/>
            <a:ext cx="2552102" cy="16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63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369B0E-6816-4051-B210-4F0379FF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20" y="2118208"/>
            <a:ext cx="4738179" cy="31503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DCE979-D14C-4906-9923-9E04FC3AC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10" y="2118208"/>
            <a:ext cx="4725477" cy="31503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FF346B-89EB-4B10-8D8F-D71EC583E7D2}"/>
              </a:ext>
            </a:extLst>
          </p:cNvPr>
          <p:cNvSpPr txBox="1"/>
          <p:nvPr/>
        </p:nvSpPr>
        <p:spPr>
          <a:xfrm>
            <a:off x="2211355" y="1455576"/>
            <a:ext cx="16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reset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7EDA81-40C3-4701-858A-0C224A017F3A}"/>
              </a:ext>
            </a:extLst>
          </p:cNvPr>
          <p:cNvSpPr txBox="1"/>
          <p:nvPr/>
        </p:nvSpPr>
        <p:spPr>
          <a:xfrm>
            <a:off x="7613780" y="1567543"/>
            <a:ext cx="198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Miu</a:t>
            </a:r>
            <a:r>
              <a:rPr lang="en-US" altLang="zh-CN" dirty="0"/>
              <a:t>=100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5959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0B0B8-8755-4FC5-8A5C-5B30CF839FB4}"/>
              </a:ext>
            </a:extLst>
          </p:cNvPr>
          <p:cNvSpPr txBox="1"/>
          <p:nvPr/>
        </p:nvSpPr>
        <p:spPr>
          <a:xfrm>
            <a:off x="414215" y="296985"/>
            <a:ext cx="323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Code&amp;data</a:t>
            </a:r>
            <a:r>
              <a:rPr lang="en-US" altLang="zh-CN" dirty="0"/>
              <a:t> in GitHub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C4D444-5253-4E58-BF6A-E6DAA91A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012" y="1415591"/>
            <a:ext cx="5601976" cy="40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175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2802BB-9499-47D7-B7DD-C6A52A615402}"/>
              </a:ext>
            </a:extLst>
          </p:cNvPr>
          <p:cNvSpPr txBox="1"/>
          <p:nvPr/>
        </p:nvSpPr>
        <p:spPr>
          <a:xfrm>
            <a:off x="5515697" y="61108"/>
            <a:ext cx="6550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Closedloop</a:t>
            </a:r>
            <a:r>
              <a:rPr lang="en-US" altLang="zh-CN" dirty="0"/>
              <a:t> implementation</a:t>
            </a:r>
          </a:p>
          <a:p>
            <a:r>
              <a:rPr lang="en-US" altLang="zh-CN" dirty="0"/>
              <a:t>TPFC – with </a:t>
            </a:r>
            <a:r>
              <a:rPr lang="en-US" altLang="zh-CN" dirty="0" err="1"/>
              <a:t>Rt,xx</a:t>
            </a:r>
            <a:r>
              <a:rPr lang="en-US" altLang="zh-CN" dirty="0"/>
              <a:t> in Pt propagation, no </a:t>
            </a:r>
            <a:r>
              <a:rPr lang="en-US" altLang="zh-CN" dirty="0" err="1"/>
              <a:t>Rt,xu</a:t>
            </a:r>
            <a:r>
              <a:rPr lang="en-US" altLang="zh-CN" dirty="0"/>
              <a:t> in the K calculation</a:t>
            </a:r>
          </a:p>
          <a:p>
            <a:r>
              <a:rPr lang="en-US" altLang="zh-CN" dirty="0"/>
              <a:t>TLQR – TPFC equations without hessian</a:t>
            </a:r>
          </a:p>
          <a:p>
            <a:r>
              <a:rPr lang="en-US" altLang="zh-CN" dirty="0"/>
              <a:t>ILQG – DDP without hessian</a:t>
            </a:r>
          </a:p>
          <a:p>
            <a:r>
              <a:rPr lang="en-US" altLang="zh-CN" dirty="0"/>
              <a:t>MPC – no code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6B1853-6A9C-4D3E-9A58-2065E602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94" y="2031411"/>
            <a:ext cx="5601976" cy="40268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7C92E0-5B70-4712-83E9-DB49A700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82" y="2031411"/>
            <a:ext cx="5322513" cy="38489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2387CB-56DA-4C11-983B-DAEE072E10C0}"/>
              </a:ext>
            </a:extLst>
          </p:cNvPr>
          <p:cNvSpPr txBox="1"/>
          <p:nvPr/>
        </p:nvSpPr>
        <p:spPr>
          <a:xfrm>
            <a:off x="671804" y="382555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With obstacles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081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2802BB-9499-47D7-B7DD-C6A52A615402}"/>
              </a:ext>
            </a:extLst>
          </p:cNvPr>
          <p:cNvSpPr txBox="1"/>
          <p:nvPr/>
        </p:nvSpPr>
        <p:spPr>
          <a:xfrm>
            <a:off x="5515697" y="61108"/>
            <a:ext cx="6550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Closedloop</a:t>
            </a:r>
            <a:r>
              <a:rPr lang="en-US" altLang="zh-CN" dirty="0"/>
              <a:t> implementation</a:t>
            </a:r>
          </a:p>
          <a:p>
            <a:r>
              <a:rPr lang="en-US" altLang="zh-CN" dirty="0"/>
              <a:t>TPFC – with </a:t>
            </a:r>
            <a:r>
              <a:rPr lang="en-US" altLang="zh-CN" dirty="0" err="1"/>
              <a:t>Rt,xx</a:t>
            </a:r>
            <a:r>
              <a:rPr lang="en-US" altLang="zh-CN" dirty="0"/>
              <a:t> in Pt propagation, no </a:t>
            </a:r>
            <a:r>
              <a:rPr lang="en-US" altLang="zh-CN" dirty="0" err="1"/>
              <a:t>Rt,xu</a:t>
            </a:r>
            <a:r>
              <a:rPr lang="en-US" altLang="zh-CN" dirty="0"/>
              <a:t> in the K calculation</a:t>
            </a:r>
          </a:p>
          <a:p>
            <a:r>
              <a:rPr lang="en-US" altLang="zh-CN" dirty="0"/>
              <a:t>TLQR – TPFC equations without hessian</a:t>
            </a:r>
          </a:p>
          <a:p>
            <a:r>
              <a:rPr lang="en-US" altLang="zh-CN" dirty="0"/>
              <a:t>ILQG – DDP without hessian</a:t>
            </a:r>
          </a:p>
          <a:p>
            <a:r>
              <a:rPr lang="en-US" altLang="zh-CN" dirty="0"/>
              <a:t>MPC – no code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2387CB-56DA-4C11-983B-DAEE072E10C0}"/>
              </a:ext>
            </a:extLst>
          </p:cNvPr>
          <p:cNvSpPr txBox="1"/>
          <p:nvPr/>
        </p:nvSpPr>
        <p:spPr>
          <a:xfrm>
            <a:off x="671804" y="382555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obstacles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9AA34D-1DF3-4D71-B327-B3217CF93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7" y="2031411"/>
            <a:ext cx="5309810" cy="38489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24D7BC-C53A-4A53-804B-01938CC1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94" y="2031411"/>
            <a:ext cx="5601976" cy="40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62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0B0B8-8755-4FC5-8A5C-5B30CF839FB4}"/>
              </a:ext>
            </a:extLst>
          </p:cNvPr>
          <p:cNvSpPr txBox="1"/>
          <p:nvPr/>
        </p:nvSpPr>
        <p:spPr>
          <a:xfrm>
            <a:off x="414215" y="296985"/>
            <a:ext cx="323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Code&amp;data</a:t>
            </a:r>
            <a:r>
              <a:rPr lang="en-US" altLang="zh-CN" dirty="0"/>
              <a:t> in hard drive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F2C4D-A17F-4514-ABE7-058B170F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2" y="1868883"/>
            <a:ext cx="5601976" cy="40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85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0B0B8-8755-4FC5-8A5C-5B30CF839FB4}"/>
              </a:ext>
            </a:extLst>
          </p:cNvPr>
          <p:cNvSpPr txBox="1"/>
          <p:nvPr/>
        </p:nvSpPr>
        <p:spPr>
          <a:xfrm>
            <a:off x="414215" y="296985"/>
            <a:ext cx="3235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</a:t>
            </a:r>
          </a:p>
          <a:p>
            <a:r>
              <a:rPr lang="en-US" altLang="zh-CN" dirty="0"/>
              <a:t>Run with obstacles</a:t>
            </a:r>
          </a:p>
          <a:p>
            <a:r>
              <a:rPr lang="en-US" altLang="zh-CN" dirty="0"/>
              <a:t>Original cost in the code, different for TLQR, TPFC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5045F4-A50E-4B69-B472-A3B2A7E38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659" y="0"/>
            <a:ext cx="2525778" cy="18265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9CAFAB-46A9-4094-B37D-EECC4E57E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688" y="3032448"/>
            <a:ext cx="3700684" cy="26601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5A125F-ED66-4A46-AD78-4F5103D1FF1B}"/>
              </a:ext>
            </a:extLst>
          </p:cNvPr>
          <p:cNvSpPr txBox="1"/>
          <p:nvPr/>
        </p:nvSpPr>
        <p:spPr>
          <a:xfrm>
            <a:off x="9097627" y="2346780"/>
            <a:ext cx="244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A7D954-AC62-41B0-B85C-A02FB1D1D743}"/>
              </a:ext>
            </a:extLst>
          </p:cNvPr>
          <p:cNvSpPr txBox="1"/>
          <p:nvPr/>
        </p:nvSpPr>
        <p:spPr>
          <a:xfrm>
            <a:off x="4336342" y="2208280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BFFC16-A83A-4CB2-A611-798FCC60E7B8}"/>
              </a:ext>
            </a:extLst>
          </p:cNvPr>
          <p:cNvSpPr txBox="1"/>
          <p:nvPr/>
        </p:nvSpPr>
        <p:spPr>
          <a:xfrm>
            <a:off x="648158" y="2208280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1e8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AC8F36-6AC1-4CA7-A282-7753FFE10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54" y="3032447"/>
            <a:ext cx="3700684" cy="26601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FEF761-3604-4ACF-9836-7A0BB547C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3" y="3032446"/>
            <a:ext cx="3700684" cy="26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36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3612C8E-9299-4B32-940D-2EF4191FD14C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pendulum+ ARMA</a:t>
            </a:r>
          </a:p>
          <a:p>
            <a:r>
              <a:rPr lang="en-US" altLang="zh-CN" dirty="0"/>
              <a:t>C=I,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7754D8-98C7-4CF1-AA2C-B25C84EF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2" y="952748"/>
            <a:ext cx="8652754" cy="2231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B52BF4-112D-45CF-873C-FC585BB0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521" y="164553"/>
            <a:ext cx="1533525" cy="695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922A24-5A05-4E60-A952-0FF15859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330" y="164553"/>
            <a:ext cx="2558264" cy="25241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119F52-25A1-401F-A0CD-7B476A208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76" y="3978770"/>
            <a:ext cx="8836089" cy="2332682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9CDBC253-8DC2-41A1-92C5-135041522712}"/>
              </a:ext>
            </a:extLst>
          </p:cNvPr>
          <p:cNvSpPr/>
          <p:nvPr/>
        </p:nvSpPr>
        <p:spPr>
          <a:xfrm>
            <a:off x="830424" y="1044505"/>
            <a:ext cx="447870" cy="383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5945665-A9B0-4B3B-958D-B97FA9918D1F}"/>
              </a:ext>
            </a:extLst>
          </p:cNvPr>
          <p:cNvCxnSpPr>
            <a:stCxn id="13" idx="4"/>
          </p:cNvCxnSpPr>
          <p:nvPr/>
        </p:nvCxnSpPr>
        <p:spPr>
          <a:xfrm>
            <a:off x="1054359" y="1427584"/>
            <a:ext cx="429536" cy="2679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5794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0B0B8-8755-4FC5-8A5C-5B30CF839FB4}"/>
              </a:ext>
            </a:extLst>
          </p:cNvPr>
          <p:cNvSpPr txBox="1"/>
          <p:nvPr/>
        </p:nvSpPr>
        <p:spPr>
          <a:xfrm>
            <a:off x="414215" y="296985"/>
            <a:ext cx="323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</a:t>
            </a:r>
          </a:p>
          <a:p>
            <a:r>
              <a:rPr lang="en-US" altLang="zh-CN" dirty="0"/>
              <a:t>Run with obstacles</a:t>
            </a:r>
          </a:p>
          <a:p>
            <a:r>
              <a:rPr lang="en-US" altLang="zh-CN" dirty="0"/>
              <a:t>TPFC cost for TLQR,TPFC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A64F50-7A13-435C-8346-D8D5E757D7FC}"/>
              </a:ext>
            </a:extLst>
          </p:cNvPr>
          <p:cNvSpPr txBox="1"/>
          <p:nvPr/>
        </p:nvSpPr>
        <p:spPr>
          <a:xfrm>
            <a:off x="445477" y="1500554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C66DE8-FAF2-42A1-A6FC-B5406880B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1" y="2352430"/>
            <a:ext cx="3657198" cy="26288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057048-DEDA-4D53-8CDE-A0B90C936BAB}"/>
              </a:ext>
            </a:extLst>
          </p:cNvPr>
          <p:cNvSpPr txBox="1"/>
          <p:nvPr/>
        </p:nvSpPr>
        <p:spPr>
          <a:xfrm>
            <a:off x="4560277" y="1500554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8B8F29-24B4-479B-BADD-80851501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01" y="2326637"/>
            <a:ext cx="3657198" cy="26288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CE7109-C24C-4609-9284-EC922BC18EDB}"/>
              </a:ext>
            </a:extLst>
          </p:cNvPr>
          <p:cNvSpPr txBox="1"/>
          <p:nvPr/>
        </p:nvSpPr>
        <p:spPr>
          <a:xfrm>
            <a:off x="8768862" y="1500553"/>
            <a:ext cx="244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C7CE28-1C1D-48CC-A5B6-838D3F097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70" y="2326637"/>
            <a:ext cx="3657198" cy="26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999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0B0B8-8755-4FC5-8A5C-5B30CF839FB4}"/>
              </a:ext>
            </a:extLst>
          </p:cNvPr>
          <p:cNvSpPr txBox="1"/>
          <p:nvPr/>
        </p:nvSpPr>
        <p:spPr>
          <a:xfrm>
            <a:off x="414215" y="296985"/>
            <a:ext cx="323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</a:t>
            </a:r>
          </a:p>
          <a:p>
            <a:r>
              <a:rPr lang="en-US" altLang="zh-CN" dirty="0"/>
              <a:t>Run with obstacles</a:t>
            </a:r>
          </a:p>
          <a:p>
            <a:r>
              <a:rPr lang="en-US" altLang="zh-CN" dirty="0"/>
              <a:t>TLQR cost for TLQR,TPFC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A64F50-7A13-435C-8346-D8D5E757D7FC}"/>
              </a:ext>
            </a:extLst>
          </p:cNvPr>
          <p:cNvSpPr txBox="1"/>
          <p:nvPr/>
        </p:nvSpPr>
        <p:spPr>
          <a:xfrm>
            <a:off x="445477" y="1500554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1e8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057048-DEDA-4D53-8CDE-A0B90C936BAB}"/>
              </a:ext>
            </a:extLst>
          </p:cNvPr>
          <p:cNvSpPr txBox="1"/>
          <p:nvPr/>
        </p:nvSpPr>
        <p:spPr>
          <a:xfrm>
            <a:off x="4560277" y="1500554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CE7109-C24C-4609-9284-EC922BC18EDB}"/>
              </a:ext>
            </a:extLst>
          </p:cNvPr>
          <p:cNvSpPr txBox="1"/>
          <p:nvPr/>
        </p:nvSpPr>
        <p:spPr>
          <a:xfrm>
            <a:off x="8768862" y="1500553"/>
            <a:ext cx="244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1C62F3-0110-4FD4-8CC8-83E131C1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" y="2427124"/>
            <a:ext cx="3664187" cy="26338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8ABC89-4E2D-4631-9127-313B73A3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90" y="2427124"/>
            <a:ext cx="3664187" cy="26338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80D7D2-999D-4242-869B-EC6922D0E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640" y="2427124"/>
            <a:ext cx="3664187" cy="26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07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0B0B8-8755-4FC5-8A5C-5B30CF839FB4}"/>
              </a:ext>
            </a:extLst>
          </p:cNvPr>
          <p:cNvSpPr txBox="1"/>
          <p:nvPr/>
        </p:nvSpPr>
        <p:spPr>
          <a:xfrm>
            <a:off x="414215" y="296985"/>
            <a:ext cx="323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</a:t>
            </a:r>
          </a:p>
          <a:p>
            <a:r>
              <a:rPr lang="en-US" altLang="zh-CN" dirty="0"/>
              <a:t>Original data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A64F50-7A13-435C-8346-D8D5E757D7FC}"/>
              </a:ext>
            </a:extLst>
          </p:cNvPr>
          <p:cNvSpPr txBox="1"/>
          <p:nvPr/>
        </p:nvSpPr>
        <p:spPr>
          <a:xfrm>
            <a:off x="445477" y="1500554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1e8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057048-DEDA-4D53-8CDE-A0B90C936BAB}"/>
              </a:ext>
            </a:extLst>
          </p:cNvPr>
          <p:cNvSpPr txBox="1"/>
          <p:nvPr/>
        </p:nvSpPr>
        <p:spPr>
          <a:xfrm>
            <a:off x="4560277" y="1500554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CE7109-C24C-4609-9284-EC922BC18EDB}"/>
              </a:ext>
            </a:extLst>
          </p:cNvPr>
          <p:cNvSpPr txBox="1"/>
          <p:nvPr/>
        </p:nvSpPr>
        <p:spPr>
          <a:xfrm>
            <a:off x="8737057" y="1639053"/>
            <a:ext cx="282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Original, same as first plot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336C7F-4535-416A-AB6C-D3D1CFA8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842" y="2427124"/>
            <a:ext cx="3664187" cy="26338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C2159A-EDA1-4030-8DAB-D0B991B9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655" y="2427124"/>
            <a:ext cx="3664187" cy="26338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C7EAF1-D028-431A-B16E-D5CA91C6F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33" y="2427124"/>
            <a:ext cx="3664187" cy="26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8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0B0B8-8755-4FC5-8A5C-5B30CF839FB4}"/>
              </a:ext>
            </a:extLst>
          </p:cNvPr>
          <p:cNvSpPr txBox="1"/>
          <p:nvPr/>
        </p:nvSpPr>
        <p:spPr>
          <a:xfrm>
            <a:off x="414215" y="296985"/>
            <a:ext cx="3235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</a:t>
            </a:r>
          </a:p>
          <a:p>
            <a:r>
              <a:rPr lang="en-US" altLang="zh-CN" dirty="0"/>
              <a:t>Run without obstacles</a:t>
            </a:r>
          </a:p>
          <a:p>
            <a:r>
              <a:rPr lang="en-US" altLang="zh-CN" dirty="0"/>
              <a:t>Original cost in the code, different for TLQR, TPFC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A7D954-AC62-41B0-B85C-A02FB1D1D743}"/>
              </a:ext>
            </a:extLst>
          </p:cNvPr>
          <p:cNvSpPr txBox="1"/>
          <p:nvPr/>
        </p:nvSpPr>
        <p:spPr>
          <a:xfrm>
            <a:off x="4336342" y="2208280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BFFC16-A83A-4CB2-A611-798FCC60E7B8}"/>
              </a:ext>
            </a:extLst>
          </p:cNvPr>
          <p:cNvSpPr txBox="1"/>
          <p:nvPr/>
        </p:nvSpPr>
        <p:spPr>
          <a:xfrm>
            <a:off x="648158" y="2208280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1e8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1F5BD6-23CA-4768-9A21-1971EB93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627" y="373224"/>
            <a:ext cx="2339542" cy="169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25EB61-BA52-4CE3-A0CC-1A8451C3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6" y="2996686"/>
            <a:ext cx="2800987" cy="20134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FC144D-97FB-475E-A56B-61B05117D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489" y="2996686"/>
            <a:ext cx="2800987" cy="20134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F1BC67-D690-48D4-B636-7C416DBCB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689" y="2971280"/>
            <a:ext cx="2800987" cy="203881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13F8077-66BC-4D3C-889D-EFC92229DC8A}"/>
              </a:ext>
            </a:extLst>
          </p:cNvPr>
          <p:cNvSpPr txBox="1"/>
          <p:nvPr/>
        </p:nvSpPr>
        <p:spPr>
          <a:xfrm>
            <a:off x="8024526" y="2208280"/>
            <a:ext cx="351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1e5</a:t>
            </a:r>
            <a:r>
              <a:rPr lang="zh-CN" altLang="en-US" dirty="0"/>
              <a:t>，</a:t>
            </a:r>
            <a:r>
              <a:rPr lang="en-US" altLang="zh-CN" dirty="0"/>
              <a:t>reasonable data is </a:t>
            </a:r>
            <a:r>
              <a:rPr lang="en-US" altLang="zh-CN"/>
              <a:t>in 1e4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7989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0B0B8-8755-4FC5-8A5C-5B30CF839FB4}"/>
              </a:ext>
            </a:extLst>
          </p:cNvPr>
          <p:cNvSpPr txBox="1"/>
          <p:nvPr/>
        </p:nvSpPr>
        <p:spPr>
          <a:xfrm>
            <a:off x="414215" y="296985"/>
            <a:ext cx="323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</a:t>
            </a:r>
          </a:p>
          <a:p>
            <a:r>
              <a:rPr lang="en-US" altLang="zh-CN" dirty="0"/>
              <a:t>Run without obstacle</a:t>
            </a:r>
          </a:p>
          <a:p>
            <a:r>
              <a:rPr lang="en-US" altLang="zh-CN" dirty="0"/>
              <a:t>TLQR cost for TLQR,TPFC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057048-DEDA-4D53-8CDE-A0B90C936BAB}"/>
              </a:ext>
            </a:extLst>
          </p:cNvPr>
          <p:cNvSpPr txBox="1"/>
          <p:nvPr/>
        </p:nvSpPr>
        <p:spPr>
          <a:xfrm>
            <a:off x="4560277" y="1500554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1e5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CE7109-C24C-4609-9284-EC922BC18EDB}"/>
              </a:ext>
            </a:extLst>
          </p:cNvPr>
          <p:cNvSpPr txBox="1"/>
          <p:nvPr/>
        </p:nvSpPr>
        <p:spPr>
          <a:xfrm>
            <a:off x="8768862" y="1500553"/>
            <a:ext cx="244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FEDB47-4048-49A3-8D2E-F730E102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707" y="2344616"/>
            <a:ext cx="3442524" cy="25057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5DF201-FBB5-48D7-A742-B3F89E6E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22" y="2344615"/>
            <a:ext cx="3442524" cy="25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907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0B0B8-8755-4FC5-8A5C-5B30CF839FB4}"/>
              </a:ext>
            </a:extLst>
          </p:cNvPr>
          <p:cNvSpPr txBox="1"/>
          <p:nvPr/>
        </p:nvSpPr>
        <p:spPr>
          <a:xfrm>
            <a:off x="414215" y="296985"/>
            <a:ext cx="323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</a:t>
            </a:r>
          </a:p>
          <a:p>
            <a:r>
              <a:rPr lang="en-US" altLang="zh-CN" dirty="0"/>
              <a:t>Run without obstacles</a:t>
            </a:r>
          </a:p>
          <a:p>
            <a:r>
              <a:rPr lang="en-US" altLang="zh-CN" dirty="0"/>
              <a:t>TPFC cost for TLQR,TPFC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A64F50-7A13-435C-8346-D8D5E757D7FC}"/>
              </a:ext>
            </a:extLst>
          </p:cNvPr>
          <p:cNvSpPr txBox="1"/>
          <p:nvPr/>
        </p:nvSpPr>
        <p:spPr>
          <a:xfrm>
            <a:off x="445477" y="1500554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1e8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057048-DEDA-4D53-8CDE-A0B90C936BAB}"/>
              </a:ext>
            </a:extLst>
          </p:cNvPr>
          <p:cNvSpPr txBox="1"/>
          <p:nvPr/>
        </p:nvSpPr>
        <p:spPr>
          <a:xfrm>
            <a:off x="4560277" y="1500554"/>
            <a:ext cx="244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values greater than 1e6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CE7109-C24C-4609-9284-EC922BC18EDB}"/>
              </a:ext>
            </a:extLst>
          </p:cNvPr>
          <p:cNvSpPr txBox="1"/>
          <p:nvPr/>
        </p:nvSpPr>
        <p:spPr>
          <a:xfrm>
            <a:off x="8768862" y="1500553"/>
            <a:ext cx="244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43CD3C-B5EC-4264-BCC5-136D587F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96" y="2385581"/>
            <a:ext cx="3449665" cy="25109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F685A1-BB8F-404B-9D23-4EEB659C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0" y="2385578"/>
            <a:ext cx="3449665" cy="25109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DF099F-F609-4CB6-B92E-16E082F37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351" y="2385579"/>
            <a:ext cx="3449665" cy="25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970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3F34528-BCD5-45B4-A03B-C09B454DB8BB}"/>
              </a:ext>
            </a:extLst>
          </p:cNvPr>
          <p:cNvSpPr txBox="1"/>
          <p:nvPr/>
        </p:nvSpPr>
        <p:spPr>
          <a:xfrm>
            <a:off x="414215" y="296985"/>
            <a:ext cx="9746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drive, Run without obstacles, 50 runs</a:t>
            </a:r>
          </a:p>
          <a:p>
            <a:r>
              <a:rPr lang="en-US" altLang="zh-CN" dirty="0"/>
              <a:t>Original cost in the code, different for TLQR, TPFC</a:t>
            </a:r>
          </a:p>
          <a:p>
            <a:r>
              <a:rPr lang="en-US" altLang="zh-CN" dirty="0"/>
              <a:t>Remove outliers(max(x, y)&lt;10), noise=0.075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C43DDF-7838-4024-BAD6-C19DE4B5B338}"/>
              </a:ext>
            </a:extLst>
          </p:cNvPr>
          <p:cNvSpPr txBox="1"/>
          <p:nvPr/>
        </p:nvSpPr>
        <p:spPr>
          <a:xfrm>
            <a:off x="2043403" y="2395244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TPFC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2A03A1-493D-4985-A7B9-40A9D42C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2" y="2764576"/>
            <a:ext cx="3930089" cy="28488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3665CB-C951-4147-8709-8B87A9E97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35" y="2764576"/>
            <a:ext cx="3939491" cy="28488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5BB2BB-D1A5-413C-A9A0-799C26644846}"/>
              </a:ext>
            </a:extLst>
          </p:cNvPr>
          <p:cNvSpPr txBox="1"/>
          <p:nvPr/>
        </p:nvSpPr>
        <p:spPr>
          <a:xfrm>
            <a:off x="7532913" y="2395244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TLQR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7407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3F34528-BCD5-45B4-A03B-C09B454DB8BB}"/>
              </a:ext>
            </a:extLst>
          </p:cNvPr>
          <p:cNvSpPr txBox="1"/>
          <p:nvPr/>
        </p:nvSpPr>
        <p:spPr>
          <a:xfrm>
            <a:off x="414215" y="296985"/>
            <a:ext cx="9746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drive, Run without obstacles, 50 runs</a:t>
            </a:r>
          </a:p>
          <a:p>
            <a:r>
              <a:rPr lang="en-US" altLang="zh-CN" dirty="0"/>
              <a:t>Original cost in the code, different for TLQR, TPFC</a:t>
            </a:r>
          </a:p>
          <a:p>
            <a:r>
              <a:rPr lang="en-US" altLang="zh-CN" dirty="0"/>
              <a:t>Remove outliers(max(x, y)&lt;10), noise=0.02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C43DDF-7838-4024-BAD6-C19DE4B5B338}"/>
              </a:ext>
            </a:extLst>
          </p:cNvPr>
          <p:cNvSpPr txBox="1"/>
          <p:nvPr/>
        </p:nvSpPr>
        <p:spPr>
          <a:xfrm>
            <a:off x="1449433" y="1220315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TPFC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5BB2BB-D1A5-413C-A9A0-799C26644846}"/>
              </a:ext>
            </a:extLst>
          </p:cNvPr>
          <p:cNvSpPr txBox="1"/>
          <p:nvPr/>
        </p:nvSpPr>
        <p:spPr>
          <a:xfrm>
            <a:off x="7564174" y="1220315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TLQR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1747F8-09EB-494B-BED4-AD745577F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376" y="1589647"/>
            <a:ext cx="3229255" cy="22123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747A2B-B4E6-4839-9EC4-7DE346E8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29885"/>
            <a:ext cx="4199399" cy="28769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681B1C-8F4D-4CB0-A953-FE0BF7695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15" y="1589647"/>
            <a:ext cx="3229254" cy="22123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92D35B-1E10-42D3-B909-136E76866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59" y="3790416"/>
            <a:ext cx="4199399" cy="28769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6480A4C-517C-44BD-B46C-EC9AF1AB69AE}"/>
              </a:ext>
            </a:extLst>
          </p:cNvPr>
          <p:cNvSpPr txBox="1"/>
          <p:nvPr/>
        </p:nvSpPr>
        <p:spPr>
          <a:xfrm>
            <a:off x="4614415" y="4206166"/>
            <a:ext cx="47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5x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33CA528-D715-4475-9779-C6E1C05B952F}"/>
              </a:ext>
            </a:extLst>
          </p:cNvPr>
          <p:cNvSpPr txBox="1"/>
          <p:nvPr/>
        </p:nvSpPr>
        <p:spPr>
          <a:xfrm>
            <a:off x="10295399" y="4206166"/>
            <a:ext cx="47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410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9A9F95-B567-4C3B-B893-7C97AA7235FB}"/>
              </a:ext>
            </a:extLst>
          </p:cNvPr>
          <p:cNvSpPr txBox="1"/>
          <p:nvPr/>
        </p:nvSpPr>
        <p:spPr>
          <a:xfrm>
            <a:off x="414215" y="296985"/>
            <a:ext cx="9746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drive, Run with obstacles, 100 runs</a:t>
            </a:r>
          </a:p>
          <a:p>
            <a:r>
              <a:rPr lang="en-US" altLang="zh-CN" dirty="0"/>
              <a:t>Original cost in the code, different for TLQR, TPFC</a:t>
            </a:r>
          </a:p>
          <a:p>
            <a:r>
              <a:rPr lang="en-US" altLang="zh-CN" dirty="0"/>
              <a:t>Remove outliers(max(x, y)&lt;10), noise=0.005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5737C5-AE2F-410F-B41B-A0E69466B616}"/>
              </a:ext>
            </a:extLst>
          </p:cNvPr>
          <p:cNvSpPr txBox="1"/>
          <p:nvPr/>
        </p:nvSpPr>
        <p:spPr>
          <a:xfrm>
            <a:off x="2136709" y="1928714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TPFC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859DCE-8971-41B6-8CB7-17C0049A116F}"/>
              </a:ext>
            </a:extLst>
          </p:cNvPr>
          <p:cNvSpPr txBox="1"/>
          <p:nvPr/>
        </p:nvSpPr>
        <p:spPr>
          <a:xfrm>
            <a:off x="7588897" y="1928714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TLQR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359071-D11A-415A-87BA-4C99B60D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07" y="2768241"/>
            <a:ext cx="4598448" cy="31503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F96132-60F6-44D6-A64F-10A98353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817" y="2768241"/>
            <a:ext cx="4598448" cy="31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989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16450D-2BE8-4DC6-8147-565DE0E0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31" y="1562646"/>
            <a:ext cx="3108675" cy="2129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9A9F95-B567-4C3B-B893-7C97AA7235FB}"/>
              </a:ext>
            </a:extLst>
          </p:cNvPr>
          <p:cNvSpPr txBox="1"/>
          <p:nvPr/>
        </p:nvSpPr>
        <p:spPr>
          <a:xfrm>
            <a:off x="414215" y="296985"/>
            <a:ext cx="9746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drive, Run with obstacles, 100 runs</a:t>
            </a:r>
          </a:p>
          <a:p>
            <a:r>
              <a:rPr lang="en-US" altLang="zh-CN" dirty="0"/>
              <a:t>Original cost in the code, different for TLQR, TPFC</a:t>
            </a:r>
          </a:p>
          <a:p>
            <a:r>
              <a:rPr lang="en-US" altLang="zh-CN" dirty="0"/>
              <a:t>Remove outliers(max(x, y)&lt;10), noise=0.01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6FAEB4-EE85-4141-8192-D7C8C0E7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132" y="1562646"/>
            <a:ext cx="3108675" cy="2129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5737C5-AE2F-410F-B41B-A0E69466B616}"/>
              </a:ext>
            </a:extLst>
          </p:cNvPr>
          <p:cNvSpPr txBox="1"/>
          <p:nvPr/>
        </p:nvSpPr>
        <p:spPr>
          <a:xfrm>
            <a:off x="2121079" y="1193314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TPFC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859DCE-8971-41B6-8CB7-17C0049A116F}"/>
              </a:ext>
            </a:extLst>
          </p:cNvPr>
          <p:cNvSpPr txBox="1"/>
          <p:nvPr/>
        </p:nvSpPr>
        <p:spPr>
          <a:xfrm>
            <a:off x="7659236" y="1193314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TLQR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7AD17D-057C-4F1A-9082-8345C2D19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4" y="3707682"/>
            <a:ext cx="4598448" cy="31503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E4673C-09E8-4D8B-A6FD-79A57A7242C9}"/>
              </a:ext>
            </a:extLst>
          </p:cNvPr>
          <p:cNvSpPr txBox="1"/>
          <p:nvPr/>
        </p:nvSpPr>
        <p:spPr>
          <a:xfrm>
            <a:off x="4614415" y="4206166"/>
            <a:ext cx="47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5x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B54042-4C7B-41D6-A9FE-F7606526C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245" y="3692346"/>
            <a:ext cx="4598448" cy="31503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2CA814-2524-4825-BA49-563BA67EAEAD}"/>
              </a:ext>
            </a:extLst>
          </p:cNvPr>
          <p:cNvSpPr txBox="1"/>
          <p:nvPr/>
        </p:nvSpPr>
        <p:spPr>
          <a:xfrm>
            <a:off x="10494693" y="4077212"/>
            <a:ext cx="47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98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A3CFAE-E970-413D-AEFC-869815AB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5" y="3790084"/>
            <a:ext cx="8854751" cy="22850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612C8E-9299-4B32-940D-2EF4191FD14C}"/>
              </a:ext>
            </a:extLst>
          </p:cNvPr>
          <p:cNvSpPr txBox="1"/>
          <p:nvPr/>
        </p:nvSpPr>
        <p:spPr>
          <a:xfrm>
            <a:off x="208219" y="121790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Ilqr</a:t>
            </a:r>
            <a:r>
              <a:rPr lang="en-US" altLang="zh-CN" dirty="0"/>
              <a:t>+ pendulum+ ARMA</a:t>
            </a:r>
          </a:p>
          <a:p>
            <a:r>
              <a:rPr lang="en-US" altLang="zh-CN" dirty="0"/>
              <a:t>C=pos only, </a:t>
            </a:r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5B3F6C-72DD-44A2-B567-62C5755E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754" y="355128"/>
            <a:ext cx="3159556" cy="29180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A275E8-AC2C-400A-A9C8-266AEB58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995" y="543410"/>
            <a:ext cx="14192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841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9A9F95-B567-4C3B-B893-7C97AA7235FB}"/>
              </a:ext>
            </a:extLst>
          </p:cNvPr>
          <p:cNvSpPr txBox="1"/>
          <p:nvPr/>
        </p:nvSpPr>
        <p:spPr>
          <a:xfrm>
            <a:off x="414215" y="296985"/>
            <a:ext cx="9746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drive, Run with obstacles, 100 runs</a:t>
            </a:r>
          </a:p>
          <a:p>
            <a:r>
              <a:rPr lang="en-US" altLang="zh-CN" dirty="0"/>
              <a:t>Original cost in the code, different for TLQR, TPFC</a:t>
            </a:r>
          </a:p>
          <a:p>
            <a:r>
              <a:rPr lang="en-US" altLang="zh-CN" dirty="0"/>
              <a:t>Remove outliers(max(x, y)&lt;10), noise=0.02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5737C5-AE2F-410F-B41B-A0E69466B616}"/>
              </a:ext>
            </a:extLst>
          </p:cNvPr>
          <p:cNvSpPr txBox="1"/>
          <p:nvPr/>
        </p:nvSpPr>
        <p:spPr>
          <a:xfrm>
            <a:off x="2136709" y="1928714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TPFC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859DCE-8971-41B6-8CB7-17C0049A116F}"/>
              </a:ext>
            </a:extLst>
          </p:cNvPr>
          <p:cNvSpPr txBox="1"/>
          <p:nvPr/>
        </p:nvSpPr>
        <p:spPr>
          <a:xfrm>
            <a:off x="7588897" y="1928714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TLQR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45D784-39FB-4963-8113-3658098E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64" y="2768241"/>
            <a:ext cx="4598448" cy="31503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F57C36-BFE5-4942-8040-EE1B19D6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1" y="2768241"/>
            <a:ext cx="4598448" cy="31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83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3F34528-BCD5-45B4-A03B-C09B454DB8BB}"/>
              </a:ext>
            </a:extLst>
          </p:cNvPr>
          <p:cNvSpPr txBox="1"/>
          <p:nvPr/>
        </p:nvSpPr>
        <p:spPr>
          <a:xfrm>
            <a:off x="414215" y="296985"/>
            <a:ext cx="9746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drive, Run with obstacles, 100 runs</a:t>
            </a:r>
          </a:p>
          <a:p>
            <a:r>
              <a:rPr lang="en-US" altLang="zh-CN" dirty="0"/>
              <a:t>Original cost in the code, different for TLQR, TPFC</a:t>
            </a:r>
          </a:p>
          <a:p>
            <a:r>
              <a:rPr lang="en-US" altLang="zh-CN" dirty="0"/>
              <a:t>Remove outliers(max(x, y)&lt;10), noise=0.035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C43DDF-7838-4024-BAD6-C19DE4B5B338}"/>
              </a:ext>
            </a:extLst>
          </p:cNvPr>
          <p:cNvSpPr txBox="1"/>
          <p:nvPr/>
        </p:nvSpPr>
        <p:spPr>
          <a:xfrm>
            <a:off x="2199232" y="1205182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TPFC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5BB2BB-D1A5-413C-A9A0-799C26644846}"/>
              </a:ext>
            </a:extLst>
          </p:cNvPr>
          <p:cNvSpPr txBox="1"/>
          <p:nvPr/>
        </p:nvSpPr>
        <p:spPr>
          <a:xfrm>
            <a:off x="8171345" y="1183606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TLQR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734C5C1-A373-45C5-96E5-B7011C20D372}"/>
              </a:ext>
            </a:extLst>
          </p:cNvPr>
          <p:cNvGrpSpPr/>
          <p:nvPr/>
        </p:nvGrpSpPr>
        <p:grpSpPr>
          <a:xfrm>
            <a:off x="209883" y="1634119"/>
            <a:ext cx="2970390" cy="2037396"/>
            <a:chOff x="274560" y="2395242"/>
            <a:chExt cx="5309810" cy="384897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7F96FED-B1CC-4BE0-953C-E44DB1C8F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560" y="2395242"/>
              <a:ext cx="5309810" cy="3848977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917708C-FFCA-4618-BC3D-5A39733E9911}"/>
                </a:ext>
              </a:extLst>
            </p:cNvPr>
            <p:cNvSpPr/>
            <p:nvPr/>
          </p:nvSpPr>
          <p:spPr>
            <a:xfrm>
              <a:off x="2113382" y="2982124"/>
              <a:ext cx="961053" cy="89375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E532A5-66AD-4D88-A455-D2802A5B4D86}"/>
              </a:ext>
            </a:extLst>
          </p:cNvPr>
          <p:cNvGrpSpPr/>
          <p:nvPr/>
        </p:nvGrpSpPr>
        <p:grpSpPr>
          <a:xfrm>
            <a:off x="6791027" y="1662166"/>
            <a:ext cx="2970390" cy="2037396"/>
            <a:chOff x="5960360" y="2395243"/>
            <a:chExt cx="5309810" cy="384897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CBBF9A7-7AEB-4F76-ACD1-CE7309963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0360" y="2395243"/>
              <a:ext cx="5309810" cy="3848977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82B0E91-4EBE-4464-95D8-42DF284676D4}"/>
                </a:ext>
              </a:extLst>
            </p:cNvPr>
            <p:cNvSpPr/>
            <p:nvPr/>
          </p:nvSpPr>
          <p:spPr>
            <a:xfrm>
              <a:off x="7822520" y="2982123"/>
              <a:ext cx="961053" cy="89375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58AA1CE-7D7C-43CC-B6FD-27B0964FF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756" y="1697779"/>
            <a:ext cx="2184074" cy="14962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444649-EE53-4996-BF40-E1F5773C7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792" y="3671515"/>
            <a:ext cx="4598448" cy="31503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E0B31-076B-48A1-AB85-2EA666EB1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612" y="1671737"/>
            <a:ext cx="2054870" cy="14077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6A5958-A0AC-4736-AB5E-850F54B73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6" y="3671515"/>
            <a:ext cx="4598448" cy="31503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D9C6599-34AB-4BA4-8E79-390E85D6EFA2}"/>
              </a:ext>
            </a:extLst>
          </p:cNvPr>
          <p:cNvSpPr txBox="1"/>
          <p:nvPr/>
        </p:nvSpPr>
        <p:spPr>
          <a:xfrm>
            <a:off x="4621894" y="1279304"/>
            <a:ext cx="47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1x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B00CDF-2462-4223-955B-B166DAF79BB6}"/>
              </a:ext>
            </a:extLst>
          </p:cNvPr>
          <p:cNvSpPr txBox="1"/>
          <p:nvPr/>
        </p:nvSpPr>
        <p:spPr>
          <a:xfrm>
            <a:off x="10900347" y="1322120"/>
            <a:ext cx="47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1x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7D0D37-DCE5-4E69-86BD-6286CD2FBEED}"/>
              </a:ext>
            </a:extLst>
          </p:cNvPr>
          <p:cNvSpPr txBox="1"/>
          <p:nvPr/>
        </p:nvSpPr>
        <p:spPr>
          <a:xfrm>
            <a:off x="4614415" y="4206166"/>
            <a:ext cx="47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5x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5AAA412-B700-4424-83D9-70CBF6388EFA}"/>
              </a:ext>
            </a:extLst>
          </p:cNvPr>
          <p:cNvSpPr txBox="1"/>
          <p:nvPr/>
        </p:nvSpPr>
        <p:spPr>
          <a:xfrm>
            <a:off x="11146240" y="4390832"/>
            <a:ext cx="47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4053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3F34528-BCD5-45B4-A03B-C09B454DB8BB}"/>
              </a:ext>
            </a:extLst>
          </p:cNvPr>
          <p:cNvSpPr txBox="1"/>
          <p:nvPr/>
        </p:nvSpPr>
        <p:spPr>
          <a:xfrm>
            <a:off x="414215" y="296985"/>
            <a:ext cx="9746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drive, Run with obstacles, 100 runs</a:t>
            </a:r>
          </a:p>
          <a:p>
            <a:r>
              <a:rPr lang="en-US" altLang="zh-CN" dirty="0"/>
              <a:t>Original cost in the code, different for TLQR, TPFC</a:t>
            </a:r>
          </a:p>
          <a:p>
            <a:r>
              <a:rPr lang="en-US" altLang="zh-CN" dirty="0"/>
              <a:t>Remove outliers(max(x, y)&lt;10), noise=0.075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C43DDF-7838-4024-BAD6-C19DE4B5B338}"/>
              </a:ext>
            </a:extLst>
          </p:cNvPr>
          <p:cNvSpPr txBox="1"/>
          <p:nvPr/>
        </p:nvSpPr>
        <p:spPr>
          <a:xfrm>
            <a:off x="2043403" y="2395244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TPFC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5BB2BB-D1A5-413C-A9A0-799C26644846}"/>
              </a:ext>
            </a:extLst>
          </p:cNvPr>
          <p:cNvSpPr txBox="1"/>
          <p:nvPr/>
        </p:nvSpPr>
        <p:spPr>
          <a:xfrm>
            <a:off x="7532913" y="2395244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TLQR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CA00DB-3399-45B5-9A28-B5A3531C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0433"/>
            <a:ext cx="4583231" cy="33222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CCF3AA-33A6-4AAF-914E-D610E0096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18" y="2764576"/>
            <a:ext cx="4583231" cy="3322294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5C8EF031-7B9F-470C-87D7-5F102410D526}"/>
              </a:ext>
            </a:extLst>
          </p:cNvPr>
          <p:cNvSpPr/>
          <p:nvPr/>
        </p:nvSpPr>
        <p:spPr>
          <a:xfrm>
            <a:off x="2043403" y="3263478"/>
            <a:ext cx="961053" cy="8937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3D43552-B309-402A-A421-42C095C4A060}"/>
              </a:ext>
            </a:extLst>
          </p:cNvPr>
          <p:cNvSpPr/>
          <p:nvPr/>
        </p:nvSpPr>
        <p:spPr>
          <a:xfrm>
            <a:off x="7505238" y="3263478"/>
            <a:ext cx="961053" cy="8937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2605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3F34528-BCD5-45B4-A03B-C09B454DB8BB}"/>
              </a:ext>
            </a:extLst>
          </p:cNvPr>
          <p:cNvSpPr txBox="1"/>
          <p:nvPr/>
        </p:nvSpPr>
        <p:spPr>
          <a:xfrm>
            <a:off x="414215" y="296985"/>
            <a:ext cx="9746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drive, Run with obstacles, 100 runs</a:t>
            </a:r>
          </a:p>
          <a:p>
            <a:r>
              <a:rPr lang="en-US" altLang="zh-CN" dirty="0"/>
              <a:t>Original cost in the code, different for TLQR, TPFC</a:t>
            </a:r>
          </a:p>
          <a:p>
            <a:r>
              <a:rPr lang="en-US" altLang="zh-CN" dirty="0"/>
              <a:t>Remove outliers(max(x, y)&lt;10), noise=0.095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C43DDF-7838-4024-BAD6-C19DE4B5B338}"/>
              </a:ext>
            </a:extLst>
          </p:cNvPr>
          <p:cNvSpPr txBox="1"/>
          <p:nvPr/>
        </p:nvSpPr>
        <p:spPr>
          <a:xfrm>
            <a:off x="2113382" y="1144826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TPFC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5BB2BB-D1A5-413C-A9A0-799C26644846}"/>
              </a:ext>
            </a:extLst>
          </p:cNvPr>
          <p:cNvSpPr txBox="1"/>
          <p:nvPr/>
        </p:nvSpPr>
        <p:spPr>
          <a:xfrm>
            <a:off x="7744367" y="620739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TLQR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C8A961D-657C-4C8F-BBED-149C2223AA66}"/>
              </a:ext>
            </a:extLst>
          </p:cNvPr>
          <p:cNvGrpSpPr/>
          <p:nvPr/>
        </p:nvGrpSpPr>
        <p:grpSpPr>
          <a:xfrm>
            <a:off x="744787" y="1438669"/>
            <a:ext cx="3244048" cy="2211116"/>
            <a:chOff x="314941" y="2298046"/>
            <a:chExt cx="5309810" cy="384897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6E814E7-04B9-4F83-BB43-31FD70865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941" y="2298046"/>
              <a:ext cx="5309810" cy="3848977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917708C-FFCA-4618-BC3D-5A39733E9911}"/>
                </a:ext>
              </a:extLst>
            </p:cNvPr>
            <p:cNvSpPr/>
            <p:nvPr/>
          </p:nvSpPr>
          <p:spPr>
            <a:xfrm>
              <a:off x="2113382" y="2982124"/>
              <a:ext cx="961053" cy="89375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40FEDB9-7F39-4D0F-BCAB-E47EC8032635}"/>
                </a:ext>
              </a:extLst>
            </p:cNvPr>
            <p:cNvSpPr/>
            <p:nvPr/>
          </p:nvSpPr>
          <p:spPr>
            <a:xfrm>
              <a:off x="3074435" y="4392801"/>
              <a:ext cx="961053" cy="89375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C3E6FD-1189-480D-8ADD-96868D25D9CE}"/>
              </a:ext>
            </a:extLst>
          </p:cNvPr>
          <p:cNvGrpSpPr/>
          <p:nvPr/>
        </p:nvGrpSpPr>
        <p:grpSpPr>
          <a:xfrm>
            <a:off x="6427404" y="1144826"/>
            <a:ext cx="3333886" cy="2293802"/>
            <a:chOff x="5871718" y="2298046"/>
            <a:chExt cx="5309810" cy="384897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37F2131-987D-4C3F-9BA7-51FC36941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1718" y="2298046"/>
              <a:ext cx="5309810" cy="3848977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82B0E91-4EBE-4464-95D8-42DF284676D4}"/>
                </a:ext>
              </a:extLst>
            </p:cNvPr>
            <p:cNvSpPr/>
            <p:nvPr/>
          </p:nvSpPr>
          <p:spPr>
            <a:xfrm>
              <a:off x="7822520" y="2982123"/>
              <a:ext cx="961053" cy="89375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B740233-DEBF-4846-B29F-27CAD9674126}"/>
                </a:ext>
              </a:extLst>
            </p:cNvPr>
            <p:cNvSpPr/>
            <p:nvPr/>
          </p:nvSpPr>
          <p:spPr>
            <a:xfrm>
              <a:off x="8658767" y="4525663"/>
              <a:ext cx="961053" cy="89375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5A1EC8C-7C6F-4664-A2BC-C4B175BF4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682" y="3514117"/>
            <a:ext cx="4598448" cy="31503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6E4656-3CCC-4D9A-A58D-61D321093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07" y="3649785"/>
            <a:ext cx="4598448" cy="31503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A66412A-175E-4894-BC82-922A9EAEA46D}"/>
              </a:ext>
            </a:extLst>
          </p:cNvPr>
          <p:cNvSpPr txBox="1"/>
          <p:nvPr/>
        </p:nvSpPr>
        <p:spPr>
          <a:xfrm>
            <a:off x="4813889" y="4163181"/>
            <a:ext cx="47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1x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BF61CC4-4599-4D1E-A588-47F33851B1D3}"/>
              </a:ext>
            </a:extLst>
          </p:cNvPr>
          <p:cNvSpPr txBox="1"/>
          <p:nvPr/>
        </p:nvSpPr>
        <p:spPr>
          <a:xfrm>
            <a:off x="10479130" y="4163181"/>
            <a:ext cx="47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1227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EA88E9-40F6-4BA7-A0DD-6C6BE5AA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05" y="296985"/>
            <a:ext cx="4365206" cy="31773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DBDB0F-4CFB-409C-AF30-4B527E926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4" y="1668285"/>
            <a:ext cx="3638415" cy="26374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7DDDD9-F08B-499F-9F2B-D9F16A2E3043}"/>
              </a:ext>
            </a:extLst>
          </p:cNvPr>
          <p:cNvSpPr txBox="1"/>
          <p:nvPr/>
        </p:nvSpPr>
        <p:spPr>
          <a:xfrm>
            <a:off x="414215" y="296985"/>
            <a:ext cx="3235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in hard drive</a:t>
            </a:r>
          </a:p>
          <a:p>
            <a:r>
              <a:rPr lang="en-US" altLang="zh-CN" dirty="0"/>
              <a:t>Run with larger obstacles</a:t>
            </a:r>
          </a:p>
          <a:p>
            <a:r>
              <a:rPr lang="en-US" altLang="zh-CN" dirty="0"/>
              <a:t>Original cost in the code, different for TLQR, TPFC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6F4FEC-C845-4B63-9824-BC5778976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505" y="3547575"/>
            <a:ext cx="4365206" cy="31773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4E36DA-B710-4E8A-A9DF-8E5A3DB4C079}"/>
              </a:ext>
            </a:extLst>
          </p:cNvPr>
          <p:cNvSpPr txBox="1"/>
          <p:nvPr/>
        </p:nvSpPr>
        <p:spPr>
          <a:xfrm>
            <a:off x="5070601" y="131264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data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3C8980-C22A-4541-89C0-BDB75D020A96}"/>
              </a:ext>
            </a:extLst>
          </p:cNvPr>
          <p:cNvSpPr txBox="1"/>
          <p:nvPr/>
        </p:nvSpPr>
        <p:spPr>
          <a:xfrm>
            <a:off x="5025108" y="462450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Remove &gt; e8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97673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1871D3C-93E1-4D5F-982B-CA926A74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355" y="1439839"/>
            <a:ext cx="2586699" cy="23049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FFD1C8-8332-45B7-9172-5D748DBA6621}"/>
              </a:ext>
            </a:extLst>
          </p:cNvPr>
          <p:cNvSpPr txBox="1"/>
          <p:nvPr/>
        </p:nvSpPr>
        <p:spPr>
          <a:xfrm>
            <a:off x="2927220" y="941696"/>
            <a:ext cx="279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 center node pos in cost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0C44A0-DE02-4E5B-9128-D399B94A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95" y="1439839"/>
            <a:ext cx="2175661" cy="23049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7EEC51-F4A7-4081-A498-27DAF4CC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450" y="1439839"/>
            <a:ext cx="2719487" cy="23049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A778C1-4ACE-45BE-A98A-89B6E5A7F38A}"/>
              </a:ext>
            </a:extLst>
          </p:cNvPr>
          <p:cNvSpPr txBox="1"/>
          <p:nvPr/>
        </p:nvSpPr>
        <p:spPr>
          <a:xfrm>
            <a:off x="6061583" y="803196"/>
            <a:ext cx="2719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 center node </a:t>
            </a:r>
            <a:r>
              <a:rPr lang="en-US" altLang="zh-CN" dirty="0" err="1"/>
              <a:t>pos+z</a:t>
            </a:r>
            <a:r>
              <a:rPr lang="en-US" altLang="zh-CN" dirty="0"/>
              <a:t> of balance bars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D73F77-9F1E-436A-AC13-BAE07D17E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334" y="1449528"/>
            <a:ext cx="2608902" cy="23049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6F96F8-5984-4E91-838A-C1DAC7C23CE7}"/>
              </a:ext>
            </a:extLst>
          </p:cNvPr>
          <p:cNvSpPr txBox="1"/>
          <p:nvPr/>
        </p:nvSpPr>
        <p:spPr>
          <a:xfrm>
            <a:off x="8987174" y="793508"/>
            <a:ext cx="300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 center node </a:t>
            </a:r>
            <a:r>
              <a:rPr lang="en-US" altLang="zh-CN" dirty="0" err="1"/>
              <a:t>pos+balance</a:t>
            </a:r>
            <a:r>
              <a:rPr lang="en-US" altLang="zh-CN" dirty="0"/>
              <a:t> bar end node pos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92114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F130F5-2AA0-4DBC-A3C1-5CD8667C2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802433"/>
            <a:ext cx="2578024" cy="228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370D67-7938-4CA2-A969-453E0191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92" y="802433"/>
            <a:ext cx="2513707" cy="228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C1BF01E-2668-4A50-A28A-09FF3E3D6AFE}"/>
              </a:ext>
            </a:extLst>
          </p:cNvPr>
          <p:cNvSpPr txBox="1"/>
          <p:nvPr/>
        </p:nvSpPr>
        <p:spPr>
          <a:xfrm>
            <a:off x="1045028" y="251927"/>
            <a:ext cx="614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folding</a:t>
            </a:r>
            <a:r>
              <a:rPr lang="zh-CN" altLang="en-US" dirty="0"/>
              <a:t>， </a:t>
            </a:r>
            <a:r>
              <a:rPr lang="en-US" altLang="zh-CN" dirty="0"/>
              <a:t>string damping=1</a:t>
            </a:r>
            <a:r>
              <a:rPr lang="zh-CN" altLang="en-US" dirty="0"/>
              <a:t>，</a:t>
            </a:r>
            <a:r>
              <a:rPr lang="en-US" altLang="zh-CN" dirty="0" err="1"/>
              <a:t>xyz</a:t>
            </a:r>
            <a:r>
              <a:rPr lang="en-US" altLang="zh-CN" dirty="0"/>
              <a:t> of all the nodes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3DC4A8-14E2-4B18-AB5F-4E112ECC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083" y="3167743"/>
            <a:ext cx="8975832" cy="36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7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8A697B-4094-4F70-918F-949D350E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46" y="3429000"/>
            <a:ext cx="8252342" cy="3278655"/>
          </a:xfrm>
          <a:prstGeom prst="rect">
            <a:avLst/>
          </a:prstGeom>
        </p:spPr>
      </p:pic>
      <p:pic>
        <p:nvPicPr>
          <p:cNvPr id="3" name="t2d1_fold">
            <a:hlinkClick r:id="" action="ppaction://media"/>
            <a:extLst>
              <a:ext uri="{FF2B5EF4-FFF2-40B4-BE49-F238E27FC236}">
                <a16:creationId xmlns:a16="http://schemas.microsoft.com/office/drawing/2014/main" id="{26EF08B7-401B-4A5C-BE05-9AC3C557B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9667" y="150345"/>
            <a:ext cx="3577340" cy="30630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C947B1-7432-483B-88AD-00DC1DA242B5}"/>
              </a:ext>
            </a:extLst>
          </p:cNvPr>
          <p:cNvSpPr txBox="1"/>
          <p:nvPr/>
        </p:nvSpPr>
        <p:spPr>
          <a:xfrm>
            <a:off x="1045028" y="251927"/>
            <a:ext cx="614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folding</a:t>
            </a:r>
            <a:r>
              <a:rPr lang="zh-CN" altLang="en-US" dirty="0"/>
              <a:t>， </a:t>
            </a:r>
            <a:r>
              <a:rPr lang="en-US" altLang="zh-CN" dirty="0"/>
              <a:t>string damping=1</a:t>
            </a:r>
            <a:r>
              <a:rPr lang="zh-CN" altLang="en-US" dirty="0"/>
              <a:t>，</a:t>
            </a:r>
            <a:r>
              <a:rPr lang="en-US" altLang="zh-CN" dirty="0" err="1"/>
              <a:t>xyz</a:t>
            </a:r>
            <a:r>
              <a:rPr lang="en-US" altLang="zh-CN" dirty="0"/>
              <a:t> of all the nodes</a:t>
            </a:r>
          </a:p>
          <a:p>
            <a:r>
              <a:rPr lang="en-US" altLang="zh-CN" dirty="0"/>
              <a:t>0.01s, 300steps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EE85B0-10EA-4C61-B971-8B2225E2D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800" y="809741"/>
            <a:ext cx="4086984" cy="24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8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5A24DB-EB6C-4145-BCC4-5571DCB9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804862"/>
            <a:ext cx="60674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12F258F-7ED7-4648-8FE0-4A95E8A36926}"/>
              </a:ext>
            </a:extLst>
          </p:cNvPr>
          <p:cNvSpPr txBox="1"/>
          <p:nvPr/>
        </p:nvSpPr>
        <p:spPr>
          <a:xfrm>
            <a:off x="4673082" y="261258"/>
            <a:ext cx="323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Monte Carlo Tree Search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EFF73A-FF66-4BA4-BF49-D3894DE90CF9}"/>
              </a:ext>
            </a:extLst>
          </p:cNvPr>
          <p:cNvSpPr/>
          <p:nvPr/>
        </p:nvSpPr>
        <p:spPr>
          <a:xfrm>
            <a:off x="8075867" y="898030"/>
            <a:ext cx="1526662" cy="257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Current situation</a:t>
            </a:r>
            <a:endParaRPr lang="zh-CN" altLang="en-US" sz="1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5C8B447-81C7-4FCE-A3FD-EEB0158CF5C6}"/>
              </a:ext>
            </a:extLst>
          </p:cNvPr>
          <p:cNvSpPr/>
          <p:nvPr/>
        </p:nvSpPr>
        <p:spPr>
          <a:xfrm>
            <a:off x="6663488" y="1491742"/>
            <a:ext cx="517358" cy="521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1/2</a:t>
            </a:r>
            <a:endParaRPr lang="zh-CN" altLang="en-US" sz="10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AEB0CFB-6035-49E6-AC5B-A5EA090BDC89}"/>
              </a:ext>
            </a:extLst>
          </p:cNvPr>
          <p:cNvSpPr/>
          <p:nvPr/>
        </p:nvSpPr>
        <p:spPr>
          <a:xfrm>
            <a:off x="8580519" y="1485743"/>
            <a:ext cx="517358" cy="521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000" dirty="0">
                <a:solidFill>
                  <a:prstClr val="white"/>
                </a:solidFill>
              </a:rPr>
              <a:t>2/3</a:t>
            </a:r>
            <a:endParaRPr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391CCBD-66D6-48F8-8636-6AD577B7E405}"/>
              </a:ext>
            </a:extLst>
          </p:cNvPr>
          <p:cNvSpPr/>
          <p:nvPr/>
        </p:nvSpPr>
        <p:spPr>
          <a:xfrm>
            <a:off x="10497550" y="1485743"/>
            <a:ext cx="517358" cy="521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000" dirty="0">
                <a:solidFill>
                  <a:prstClr val="white"/>
                </a:solidFill>
              </a:rPr>
              <a:t>0/2</a:t>
            </a:r>
            <a:endParaRPr lang="zh-CN" altLang="en-US" sz="1000" dirty="0">
              <a:solidFill>
                <a:prstClr val="white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9DDC8AA-53F5-4B91-A21E-668FF6D6FF30}"/>
              </a:ext>
            </a:extLst>
          </p:cNvPr>
          <p:cNvCxnSpPr>
            <a:cxnSpLocks/>
            <a:stCxn id="4" idx="2"/>
            <a:endCxn id="5" idx="7"/>
          </p:cNvCxnSpPr>
          <p:nvPr/>
        </p:nvCxnSpPr>
        <p:spPr>
          <a:xfrm flipH="1">
            <a:off x="7105081" y="1155032"/>
            <a:ext cx="1734117" cy="413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BF4662A-EF8D-4DD5-A2D9-D4F30C3AC81B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8839198" y="1155032"/>
            <a:ext cx="0" cy="3307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8673B43-03F7-49D4-8D71-C33CE2903831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>
            <a:off x="8839198" y="1155032"/>
            <a:ext cx="1734117" cy="407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8ED77FC-8432-496D-8080-7B7A0B00A13C}"/>
              </a:ext>
            </a:extLst>
          </p:cNvPr>
          <p:cNvSpPr txBox="1"/>
          <p:nvPr/>
        </p:nvSpPr>
        <p:spPr>
          <a:xfrm>
            <a:off x="395088" y="950197"/>
            <a:ext cx="45800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Algorithm(UCT)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Select – start from current situation, search along the tree according to UCB</a:t>
            </a:r>
          </a:p>
          <a:p>
            <a:pPr marL="342900" indent="-342900">
              <a:buAutoNum type="arabicPeriod"/>
            </a:pPr>
            <a:r>
              <a:rPr lang="en-US" altLang="zh-CN" dirty="0"/>
              <a:t>Expand – if next search node is unseen, add node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Simulate – simulate to game end with a random policy</a:t>
            </a:r>
          </a:p>
          <a:p>
            <a:pPr marL="342900" indent="-342900">
              <a:buAutoNum type="arabicPeriod"/>
            </a:pPr>
            <a:r>
              <a:rPr lang="en-US" altLang="zh-CN" dirty="0"/>
              <a:t>Backpropagate – from the leaf node, update all parent nodes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Repeat, then choose the best move from the current situation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3E278CA-2C2D-430B-88A2-498EB83091AF}"/>
              </a:ext>
            </a:extLst>
          </p:cNvPr>
          <p:cNvSpPr/>
          <p:nvPr/>
        </p:nvSpPr>
        <p:spPr>
          <a:xfrm>
            <a:off x="395088" y="4258997"/>
            <a:ext cx="4211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UCT: Upper Confidence Bound for tree 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9E728940-4AE5-4480-AE77-F136ECCC8C24}"/>
              </a:ext>
            </a:extLst>
          </p:cNvPr>
          <p:cNvSpPr/>
          <p:nvPr/>
        </p:nvSpPr>
        <p:spPr>
          <a:xfrm>
            <a:off x="6247288" y="2169357"/>
            <a:ext cx="517358" cy="521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1/1</a:t>
            </a:r>
            <a:endParaRPr lang="zh-CN" altLang="en-US" sz="1000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37FD46C-CA5D-4BFC-9E71-FDD4C7FEC626}"/>
              </a:ext>
            </a:extLst>
          </p:cNvPr>
          <p:cNvSpPr/>
          <p:nvPr/>
        </p:nvSpPr>
        <p:spPr>
          <a:xfrm>
            <a:off x="6997932" y="2169357"/>
            <a:ext cx="517358" cy="521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000" dirty="0">
                <a:solidFill>
                  <a:prstClr val="white"/>
                </a:solidFill>
              </a:rPr>
              <a:t>0/1</a:t>
            </a:r>
            <a:endParaRPr lang="zh-CN" altLang="en-US" sz="1000" dirty="0">
              <a:solidFill>
                <a:prstClr val="white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E3A6180-BFB6-4E38-8570-4A1A725C93C4}"/>
              </a:ext>
            </a:extLst>
          </p:cNvPr>
          <p:cNvCxnSpPr>
            <a:cxnSpLocks/>
            <a:stCxn id="5" idx="4"/>
            <a:endCxn id="36" idx="7"/>
          </p:cNvCxnSpPr>
          <p:nvPr/>
        </p:nvCxnSpPr>
        <p:spPr>
          <a:xfrm flipH="1">
            <a:off x="6688881" y="2013478"/>
            <a:ext cx="233286" cy="232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5658027-4586-4D7D-A25E-D3E2DF17BFCC}"/>
              </a:ext>
            </a:extLst>
          </p:cNvPr>
          <p:cNvCxnSpPr>
            <a:stCxn id="5" idx="4"/>
            <a:endCxn id="37" idx="1"/>
          </p:cNvCxnSpPr>
          <p:nvPr/>
        </p:nvCxnSpPr>
        <p:spPr>
          <a:xfrm>
            <a:off x="6922167" y="2013478"/>
            <a:ext cx="151530" cy="232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3C7BAE41-202E-4149-BACA-F98CE141A839}"/>
              </a:ext>
            </a:extLst>
          </p:cNvPr>
          <p:cNvSpPr/>
          <p:nvPr/>
        </p:nvSpPr>
        <p:spPr>
          <a:xfrm>
            <a:off x="8213785" y="2169357"/>
            <a:ext cx="517358" cy="521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2/2</a:t>
            </a:r>
            <a:endParaRPr lang="zh-CN" altLang="en-US" sz="1000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A7E8BF2-4DE9-4D45-A4B1-625EFE3B7A5A}"/>
              </a:ext>
            </a:extLst>
          </p:cNvPr>
          <p:cNvSpPr/>
          <p:nvPr/>
        </p:nvSpPr>
        <p:spPr>
          <a:xfrm>
            <a:off x="8972450" y="2169357"/>
            <a:ext cx="517358" cy="521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000" dirty="0">
                <a:solidFill>
                  <a:prstClr val="white"/>
                </a:solidFill>
              </a:rPr>
              <a:t>0/1</a:t>
            </a:r>
            <a:endParaRPr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05FB7CD9-8CB8-4954-933F-8C64F2A28516}"/>
              </a:ext>
            </a:extLst>
          </p:cNvPr>
          <p:cNvSpPr/>
          <p:nvPr/>
        </p:nvSpPr>
        <p:spPr>
          <a:xfrm>
            <a:off x="8213785" y="2948360"/>
            <a:ext cx="517358" cy="521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2/2</a:t>
            </a:r>
            <a:endParaRPr lang="zh-CN" altLang="en-US" sz="1000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1D00206-22F4-42C0-93D6-52A137486290}"/>
              </a:ext>
            </a:extLst>
          </p:cNvPr>
          <p:cNvCxnSpPr>
            <a:stCxn id="6" idx="4"/>
            <a:endCxn id="44" idx="7"/>
          </p:cNvCxnSpPr>
          <p:nvPr/>
        </p:nvCxnSpPr>
        <p:spPr>
          <a:xfrm flipH="1">
            <a:off x="8655378" y="2007479"/>
            <a:ext cx="183820" cy="23828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1061AFC-CDE9-4B65-AA4E-88062A6F025B}"/>
              </a:ext>
            </a:extLst>
          </p:cNvPr>
          <p:cNvCxnSpPr>
            <a:stCxn id="6" idx="4"/>
            <a:endCxn id="45" idx="1"/>
          </p:cNvCxnSpPr>
          <p:nvPr/>
        </p:nvCxnSpPr>
        <p:spPr>
          <a:xfrm>
            <a:off x="8839198" y="2007479"/>
            <a:ext cx="209017" cy="238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52ADB5A-F88E-4AFB-8D62-88CC98BEA8D0}"/>
              </a:ext>
            </a:extLst>
          </p:cNvPr>
          <p:cNvCxnSpPr>
            <a:stCxn id="44" idx="4"/>
            <a:endCxn id="46" idx="0"/>
          </p:cNvCxnSpPr>
          <p:nvPr/>
        </p:nvCxnSpPr>
        <p:spPr>
          <a:xfrm>
            <a:off x="8472464" y="2691093"/>
            <a:ext cx="0" cy="25726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1958974F-705F-49E4-B9F3-075076C9BB3F}"/>
              </a:ext>
            </a:extLst>
          </p:cNvPr>
          <p:cNvSpPr/>
          <p:nvPr/>
        </p:nvSpPr>
        <p:spPr>
          <a:xfrm>
            <a:off x="8213785" y="3717564"/>
            <a:ext cx="517358" cy="521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0/0</a:t>
            </a:r>
            <a:endParaRPr lang="zh-CN" altLang="en-US" sz="1000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A53B234-52DF-4545-B79C-17018E5C39EB}"/>
              </a:ext>
            </a:extLst>
          </p:cNvPr>
          <p:cNvCxnSpPr>
            <a:stCxn id="46" idx="4"/>
            <a:endCxn id="58" idx="0"/>
          </p:cNvCxnSpPr>
          <p:nvPr/>
        </p:nvCxnSpPr>
        <p:spPr>
          <a:xfrm>
            <a:off x="8472464" y="3470096"/>
            <a:ext cx="0" cy="24746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D31645C5-41B6-464F-A89A-BEDAF05624A2}"/>
              </a:ext>
            </a:extLst>
          </p:cNvPr>
          <p:cNvSpPr txBox="1"/>
          <p:nvPr/>
        </p:nvSpPr>
        <p:spPr>
          <a:xfrm>
            <a:off x="8465785" y="3409164"/>
            <a:ext cx="3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A74C72C9-327C-422D-9110-0272EBF6E426}"/>
              </a:ext>
            </a:extLst>
          </p:cNvPr>
          <p:cNvSpPr/>
          <p:nvPr/>
        </p:nvSpPr>
        <p:spPr>
          <a:xfrm>
            <a:off x="8430126" y="4443663"/>
            <a:ext cx="233687" cy="1050758"/>
          </a:xfrm>
          <a:custGeom>
            <a:avLst/>
            <a:gdLst>
              <a:gd name="connsiteX0" fmla="*/ 104274 w 233687"/>
              <a:gd name="connsiteY0" fmla="*/ 0 h 1050758"/>
              <a:gd name="connsiteX1" fmla="*/ 48127 w 233687"/>
              <a:gd name="connsiteY1" fmla="*/ 56148 h 1050758"/>
              <a:gd name="connsiteX2" fmla="*/ 32085 w 233687"/>
              <a:gd name="connsiteY2" fmla="*/ 80211 h 1050758"/>
              <a:gd name="connsiteX3" fmla="*/ 0 w 233687"/>
              <a:gd name="connsiteY3" fmla="*/ 120316 h 1050758"/>
              <a:gd name="connsiteX4" fmla="*/ 32085 w 233687"/>
              <a:gd name="connsiteY4" fmla="*/ 160421 h 1050758"/>
              <a:gd name="connsiteX5" fmla="*/ 56148 w 233687"/>
              <a:gd name="connsiteY5" fmla="*/ 184484 h 1050758"/>
              <a:gd name="connsiteX6" fmla="*/ 80211 w 233687"/>
              <a:gd name="connsiteY6" fmla="*/ 192505 h 1050758"/>
              <a:gd name="connsiteX7" fmla="*/ 136358 w 233687"/>
              <a:gd name="connsiteY7" fmla="*/ 216569 h 1050758"/>
              <a:gd name="connsiteX8" fmla="*/ 152400 w 233687"/>
              <a:gd name="connsiteY8" fmla="*/ 240632 h 1050758"/>
              <a:gd name="connsiteX9" fmla="*/ 128337 w 233687"/>
              <a:gd name="connsiteY9" fmla="*/ 320842 h 1050758"/>
              <a:gd name="connsiteX10" fmla="*/ 112295 w 233687"/>
              <a:gd name="connsiteY10" fmla="*/ 360948 h 1050758"/>
              <a:gd name="connsiteX11" fmla="*/ 56148 w 233687"/>
              <a:gd name="connsiteY11" fmla="*/ 417095 h 1050758"/>
              <a:gd name="connsiteX12" fmla="*/ 48127 w 233687"/>
              <a:gd name="connsiteY12" fmla="*/ 441158 h 1050758"/>
              <a:gd name="connsiteX13" fmla="*/ 88232 w 233687"/>
              <a:gd name="connsiteY13" fmla="*/ 481263 h 1050758"/>
              <a:gd name="connsiteX14" fmla="*/ 152400 w 233687"/>
              <a:gd name="connsiteY14" fmla="*/ 529390 h 1050758"/>
              <a:gd name="connsiteX15" fmla="*/ 192506 w 233687"/>
              <a:gd name="connsiteY15" fmla="*/ 561474 h 1050758"/>
              <a:gd name="connsiteX16" fmla="*/ 184485 w 233687"/>
              <a:gd name="connsiteY16" fmla="*/ 609600 h 1050758"/>
              <a:gd name="connsiteX17" fmla="*/ 144379 w 233687"/>
              <a:gd name="connsiteY17" fmla="*/ 681790 h 1050758"/>
              <a:gd name="connsiteX18" fmla="*/ 128337 w 233687"/>
              <a:gd name="connsiteY18" fmla="*/ 713874 h 1050758"/>
              <a:gd name="connsiteX19" fmla="*/ 112295 w 233687"/>
              <a:gd name="connsiteY19" fmla="*/ 762000 h 1050758"/>
              <a:gd name="connsiteX20" fmla="*/ 176463 w 233687"/>
              <a:gd name="connsiteY20" fmla="*/ 802105 h 1050758"/>
              <a:gd name="connsiteX21" fmla="*/ 216569 w 233687"/>
              <a:gd name="connsiteY21" fmla="*/ 842211 h 1050758"/>
              <a:gd name="connsiteX22" fmla="*/ 232611 w 233687"/>
              <a:gd name="connsiteY22" fmla="*/ 890337 h 1050758"/>
              <a:gd name="connsiteX23" fmla="*/ 224590 w 233687"/>
              <a:gd name="connsiteY23" fmla="*/ 914400 h 1050758"/>
              <a:gd name="connsiteX24" fmla="*/ 176463 w 233687"/>
              <a:gd name="connsiteY24" fmla="*/ 986590 h 1050758"/>
              <a:gd name="connsiteX25" fmla="*/ 160421 w 233687"/>
              <a:gd name="connsiteY25" fmla="*/ 1010653 h 1050758"/>
              <a:gd name="connsiteX26" fmla="*/ 136358 w 233687"/>
              <a:gd name="connsiteY26" fmla="*/ 1050758 h 105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7" h="1050758">
                <a:moveTo>
                  <a:pt x="104274" y="0"/>
                </a:moveTo>
                <a:cubicBezTo>
                  <a:pt x="85558" y="18716"/>
                  <a:pt x="62809" y="34125"/>
                  <a:pt x="48127" y="56148"/>
                </a:cubicBezTo>
                <a:cubicBezTo>
                  <a:pt x="42780" y="64169"/>
                  <a:pt x="38107" y="72683"/>
                  <a:pt x="32085" y="80211"/>
                </a:cubicBezTo>
                <a:cubicBezTo>
                  <a:pt x="-13633" y="137357"/>
                  <a:pt x="49375" y="46254"/>
                  <a:pt x="0" y="120316"/>
                </a:cubicBezTo>
                <a:cubicBezTo>
                  <a:pt x="13168" y="159819"/>
                  <a:pt x="-1406" y="132512"/>
                  <a:pt x="32085" y="160421"/>
                </a:cubicBezTo>
                <a:cubicBezTo>
                  <a:pt x="40799" y="167683"/>
                  <a:pt x="46710" y="178192"/>
                  <a:pt x="56148" y="184484"/>
                </a:cubicBezTo>
                <a:cubicBezTo>
                  <a:pt x="63183" y="189174"/>
                  <a:pt x="72440" y="189174"/>
                  <a:pt x="80211" y="192505"/>
                </a:cubicBezTo>
                <a:cubicBezTo>
                  <a:pt x="149592" y="222241"/>
                  <a:pt x="79926" y="197758"/>
                  <a:pt x="136358" y="216569"/>
                </a:cubicBezTo>
                <a:cubicBezTo>
                  <a:pt x="141705" y="224590"/>
                  <a:pt x="151441" y="231040"/>
                  <a:pt x="152400" y="240632"/>
                </a:cubicBezTo>
                <a:cubicBezTo>
                  <a:pt x="158478" y="301412"/>
                  <a:pt x="146982" y="283552"/>
                  <a:pt x="128337" y="320842"/>
                </a:cubicBezTo>
                <a:cubicBezTo>
                  <a:pt x="121898" y="333720"/>
                  <a:pt x="119703" y="348601"/>
                  <a:pt x="112295" y="360948"/>
                </a:cubicBezTo>
                <a:cubicBezTo>
                  <a:pt x="90067" y="397995"/>
                  <a:pt x="85515" y="397517"/>
                  <a:pt x="56148" y="417095"/>
                </a:cubicBezTo>
                <a:cubicBezTo>
                  <a:pt x="53474" y="425116"/>
                  <a:pt x="46737" y="432818"/>
                  <a:pt x="48127" y="441158"/>
                </a:cubicBezTo>
                <a:cubicBezTo>
                  <a:pt x="51630" y="462179"/>
                  <a:pt x="74034" y="470937"/>
                  <a:pt x="88232" y="481263"/>
                </a:cubicBezTo>
                <a:cubicBezTo>
                  <a:pt x="109855" y="496989"/>
                  <a:pt x="130154" y="514559"/>
                  <a:pt x="152400" y="529390"/>
                </a:cubicBezTo>
                <a:cubicBezTo>
                  <a:pt x="182755" y="549627"/>
                  <a:pt x="169646" y="538616"/>
                  <a:pt x="192506" y="561474"/>
                </a:cubicBezTo>
                <a:cubicBezTo>
                  <a:pt x="189832" y="577516"/>
                  <a:pt x="189158" y="594023"/>
                  <a:pt x="184485" y="609600"/>
                </a:cubicBezTo>
                <a:cubicBezTo>
                  <a:pt x="179470" y="626316"/>
                  <a:pt x="151124" y="669649"/>
                  <a:pt x="144379" y="681790"/>
                </a:cubicBezTo>
                <a:cubicBezTo>
                  <a:pt x="138572" y="692242"/>
                  <a:pt x="132778" y="702772"/>
                  <a:pt x="128337" y="713874"/>
                </a:cubicBezTo>
                <a:cubicBezTo>
                  <a:pt x="122057" y="729574"/>
                  <a:pt x="112295" y="762000"/>
                  <a:pt x="112295" y="762000"/>
                </a:cubicBezTo>
                <a:cubicBezTo>
                  <a:pt x="133684" y="775368"/>
                  <a:pt x="162471" y="781118"/>
                  <a:pt x="176463" y="802105"/>
                </a:cubicBezTo>
                <a:cubicBezTo>
                  <a:pt x="197853" y="834190"/>
                  <a:pt x="184485" y="820821"/>
                  <a:pt x="216569" y="842211"/>
                </a:cubicBezTo>
                <a:cubicBezTo>
                  <a:pt x="221916" y="858253"/>
                  <a:pt x="237958" y="874295"/>
                  <a:pt x="232611" y="890337"/>
                </a:cubicBezTo>
                <a:cubicBezTo>
                  <a:pt x="229937" y="898358"/>
                  <a:pt x="228696" y="907009"/>
                  <a:pt x="224590" y="914400"/>
                </a:cubicBezTo>
                <a:cubicBezTo>
                  <a:pt x="224585" y="914408"/>
                  <a:pt x="184486" y="974555"/>
                  <a:pt x="176463" y="986590"/>
                </a:cubicBezTo>
                <a:cubicBezTo>
                  <a:pt x="171116" y="994611"/>
                  <a:pt x="163469" y="1001508"/>
                  <a:pt x="160421" y="1010653"/>
                </a:cubicBezTo>
                <a:cubicBezTo>
                  <a:pt x="150009" y="1041890"/>
                  <a:pt x="158379" y="1028737"/>
                  <a:pt x="136358" y="105075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B99D3E59-E533-4280-86A2-818216BE9498}"/>
              </a:ext>
            </a:extLst>
          </p:cNvPr>
          <p:cNvCxnSpPr/>
          <p:nvPr/>
        </p:nvCxnSpPr>
        <p:spPr>
          <a:xfrm flipH="1" flipV="1">
            <a:off x="8968771" y="3593830"/>
            <a:ext cx="28744" cy="12710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47DDDE4-2343-4D4B-B04D-3492EF6A8FC8}"/>
                  </a:ext>
                </a:extLst>
              </p:cNvPr>
              <p:cNvSpPr txBox="1"/>
              <p:nvPr/>
            </p:nvSpPr>
            <p:spPr>
              <a:xfrm>
                <a:off x="296778" y="4583722"/>
                <a:ext cx="4580021" cy="2041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836967"/>
                    </a:solidFill>
                  </a:rPr>
                  <a:t>	</a:t>
                </a:r>
                <a:r>
                  <a:rPr lang="en-US" altLang="zh-CN" dirty="0"/>
                  <a:t>UCB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: number of wins from this node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: number of games from this node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: number of games from its parent node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: exploration parameter</a:t>
                </a:r>
              </a:p>
              <a:p>
                <a:r>
                  <a:rPr lang="en-US" altLang="zh-CN" dirty="0"/>
                  <a:t>In step 1, select max(UCB) node.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47DDDE4-2343-4D4B-B04D-3492EF6A8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" y="4583722"/>
                <a:ext cx="4580021" cy="2041008"/>
              </a:xfrm>
              <a:prstGeom prst="rect">
                <a:avLst/>
              </a:prstGeom>
              <a:blipFill>
                <a:blip r:embed="rId2"/>
                <a:stretch>
                  <a:fillRect l="-1198" b="-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>
            <a:extLst>
              <a:ext uri="{FF2B5EF4-FFF2-40B4-BE49-F238E27FC236}">
                <a16:creationId xmlns:a16="http://schemas.microsoft.com/office/drawing/2014/main" id="{3F32E321-9ACA-4ABC-BB31-032B52B0384B}"/>
              </a:ext>
            </a:extLst>
          </p:cNvPr>
          <p:cNvSpPr txBox="1"/>
          <p:nvPr/>
        </p:nvSpPr>
        <p:spPr>
          <a:xfrm>
            <a:off x="9489808" y="6255398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Used on </a:t>
            </a:r>
            <a:r>
              <a:rPr lang="en-US" altLang="zh-CN" dirty="0" err="1"/>
              <a:t>CrazyStone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31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等线 Light"/>
        <a:cs typeface=""/>
      </a:majorFont>
      <a:minorFont>
        <a:latin typeface="Arial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58834</TotalTime>
  <Words>4474</Words>
  <Application>Microsoft Office PowerPoint</Application>
  <PresentationFormat>宽屏</PresentationFormat>
  <Paragraphs>810</Paragraphs>
  <Slides>209</Slides>
  <Notes>1</Notes>
  <HiddenSlides>4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209</vt:i4>
      </vt:variant>
    </vt:vector>
  </HeadingPairs>
  <TitlesOfParts>
    <vt:vector size="214" baseType="lpstr">
      <vt:lpstr>等线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 Wang</dc:creator>
  <cp:lastModifiedBy>Wang, Ran</cp:lastModifiedBy>
  <cp:revision>565</cp:revision>
  <dcterms:created xsi:type="dcterms:W3CDTF">2020-08-19T22:44:03Z</dcterms:created>
  <dcterms:modified xsi:type="dcterms:W3CDTF">2022-05-23T04:58:23Z</dcterms:modified>
</cp:coreProperties>
</file>